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8" r:id="rId3"/>
    <p:sldId id="257" r:id="rId4"/>
    <p:sldId id="259" r:id="rId5"/>
    <p:sldId id="260" r:id="rId6"/>
    <p:sldId id="261" r:id="rId7"/>
    <p:sldId id="263" r:id="rId8"/>
    <p:sldId id="264" r:id="rId9"/>
    <p:sldId id="265" r:id="rId10"/>
    <p:sldId id="266" r:id="rId11"/>
    <p:sldId id="267" r:id="rId12"/>
    <p:sldId id="268" r:id="rId13"/>
    <p:sldId id="262"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FF6600"/>
    <a:srgbClr val="E4C43C"/>
    <a:srgbClr val="EEB3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478" y="4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2025C110-C552-4F6C-86AF-CA138F384184}" type="datetimeFigureOut">
              <a:rPr lang="en-US" smtClean="0"/>
              <a:t>12/27/2021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2C9C7FB6-8870-48D1-B4B7-FD805227F71E}"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025C110-C552-4F6C-86AF-CA138F38418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9C7FB6-8870-48D1-B4B7-FD805227F71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025C110-C552-4F6C-86AF-CA138F38418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9C7FB6-8870-48D1-B4B7-FD805227F71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025C110-C552-4F6C-86AF-CA138F38418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9C7FB6-8870-48D1-B4B7-FD805227F71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2025C110-C552-4F6C-86AF-CA138F384184}"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9C7FB6-8870-48D1-B4B7-FD805227F71E}"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025C110-C552-4F6C-86AF-CA138F38418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9C7FB6-8870-48D1-B4B7-FD805227F71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2025C110-C552-4F6C-86AF-CA138F384184}" type="datetimeFigureOut">
              <a:rPr lang="en-US" smtClean="0"/>
              <a:t>12/27/2021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9C7FB6-8870-48D1-B4B7-FD805227F71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2025C110-C552-4F6C-86AF-CA138F384184}" type="datetimeFigureOut">
              <a:rPr lang="en-US" smtClean="0"/>
              <a:t>12/27/2021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9C7FB6-8870-48D1-B4B7-FD805227F71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25C110-C552-4F6C-86AF-CA138F384184}" type="datetimeFigureOut">
              <a:rPr lang="en-US" smtClean="0"/>
              <a:t>12/27/2021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9C7FB6-8870-48D1-B4B7-FD805227F71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025C110-C552-4F6C-86AF-CA138F38418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9C7FB6-8870-48D1-B4B7-FD805227F71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2025C110-C552-4F6C-86AF-CA138F384184}"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2C9C7FB6-8870-48D1-B4B7-FD805227F71E}"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2025C110-C552-4F6C-86AF-CA138F384184}" type="datetimeFigureOut">
              <a:rPr lang="en-US" smtClean="0"/>
              <a:t>12/27/2021</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2C9C7FB6-8870-48D1-B4B7-FD805227F71E}"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905000"/>
            <a:ext cx="7848600" cy="1695450"/>
          </a:xfrm>
        </p:spPr>
        <p:txBody>
          <a:bodyPr>
            <a:normAutofit/>
          </a:bodyPr>
          <a:lstStyle/>
          <a:p>
            <a:br>
              <a:rPr lang="en-US" sz="3200" b="1" dirty="0"/>
            </a:br>
            <a:endParaRPr lang="en-US" sz="3200" dirty="0"/>
          </a:p>
        </p:txBody>
      </p:sp>
      <p:sp>
        <p:nvSpPr>
          <p:cNvPr id="3" name="Subtitle 2"/>
          <p:cNvSpPr>
            <a:spLocks noGrp="1"/>
          </p:cNvSpPr>
          <p:nvPr>
            <p:ph type="subTitle" idx="1"/>
          </p:nvPr>
        </p:nvSpPr>
        <p:spPr>
          <a:xfrm>
            <a:off x="644652" y="2057400"/>
            <a:ext cx="7854696" cy="4648200"/>
          </a:xfrm>
        </p:spPr>
        <p:txBody>
          <a:bodyPr>
            <a:normAutofit/>
          </a:bodyPr>
          <a:lstStyle/>
          <a:p>
            <a:pPr algn="ctr"/>
            <a:r>
              <a:rPr lang="en-US" sz="1800" b="1" dirty="0"/>
              <a:t>submitted in partial fulfillment for the award of the degree in</a:t>
            </a:r>
            <a:endParaRPr lang="en-US" sz="1800" dirty="0"/>
          </a:p>
          <a:p>
            <a:pPr algn="ctr"/>
            <a:r>
              <a:rPr lang="en-US" sz="2800" b="1" dirty="0"/>
              <a:t> </a:t>
            </a:r>
            <a:r>
              <a:rPr lang="en-US" sz="2400" b="1" dirty="0"/>
              <a:t>BACHELOR OF TECHNOLOGY</a:t>
            </a:r>
          </a:p>
          <a:p>
            <a:pPr algn="ctr"/>
            <a:r>
              <a:rPr lang="en-US" sz="2400" b="1" dirty="0"/>
              <a:t> IN</a:t>
            </a:r>
            <a:endParaRPr lang="en-US" sz="2400" dirty="0"/>
          </a:p>
          <a:p>
            <a:pPr algn="ctr"/>
            <a:r>
              <a:rPr lang="en-US" sz="2400" b="1" dirty="0">
                <a:ln w="12700">
                  <a:solidFill>
                    <a:srgbClr val="FFFF00"/>
                  </a:solidFill>
                  <a:prstDash val="solid"/>
                </a:ln>
                <a:solidFill>
                  <a:srgbClr val="FFFF00"/>
                </a:solidFill>
                <a:effectLst>
                  <a:outerShdw blurRad="41275" dist="20320" dir="1800000" algn="tl" rotWithShape="0">
                    <a:srgbClr val="000000">
                      <a:alpha val="40000"/>
                    </a:srgbClr>
                  </a:outerShdw>
                </a:effectLst>
              </a:rPr>
              <a:t>COMPUTER SCIENCE AND ENGINEERING</a:t>
            </a:r>
          </a:p>
          <a:p>
            <a:pPr algn="ctr"/>
            <a:endParaRPr lang="en-US" sz="1500" b="1" dirty="0">
              <a:ln w="12700">
                <a:solidFill>
                  <a:srgbClr val="FF6600"/>
                </a:solidFill>
                <a:prstDash val="solid"/>
              </a:ln>
              <a:solidFill>
                <a:srgbClr val="FF0000"/>
              </a:solidFill>
              <a:effectLst>
                <a:outerShdw blurRad="41275" dist="20320" dir="1800000" algn="tl" rotWithShape="0">
                  <a:srgbClr val="000000">
                    <a:alpha val="40000"/>
                  </a:srgbClr>
                </a:outerShdw>
              </a:effectLst>
            </a:endParaRPr>
          </a:p>
          <a:p>
            <a:r>
              <a:rPr lang="en-US" sz="1800" b="1" dirty="0">
                <a:solidFill>
                  <a:schemeClr val="accent5">
                    <a:lumMod val="60000"/>
                    <a:lumOff val="40000"/>
                  </a:schemeClr>
                </a:solidFill>
              </a:rPr>
              <a:t>Submitted by:</a:t>
            </a:r>
            <a:endParaRPr lang="en-US" sz="1800" dirty="0">
              <a:solidFill>
                <a:schemeClr val="accent5">
                  <a:lumMod val="60000"/>
                  <a:lumOff val="40000"/>
                </a:schemeClr>
              </a:solidFill>
            </a:endParaRPr>
          </a:p>
          <a:p>
            <a:br>
              <a:rPr lang="en-US" sz="1500" dirty="0"/>
            </a:br>
            <a:r>
              <a:rPr lang="en-US" sz="1500" b="1" dirty="0"/>
              <a:t>    </a:t>
            </a:r>
            <a:r>
              <a:rPr lang="en-US" sz="1600" b="1" dirty="0"/>
              <a:t> </a:t>
            </a:r>
            <a:r>
              <a:rPr lang="en-US" sz="1600" b="1" dirty="0" err="1"/>
              <a:t>Jenil</a:t>
            </a:r>
            <a:r>
              <a:rPr lang="en-US" sz="1600" b="1" dirty="0"/>
              <a:t> </a:t>
            </a:r>
            <a:r>
              <a:rPr lang="en-US" sz="1600" b="1" dirty="0" err="1"/>
              <a:t>Padshala</a:t>
            </a:r>
            <a:r>
              <a:rPr lang="en-US" sz="1600" b="1" dirty="0"/>
              <a:t> | AP</a:t>
            </a:r>
            <a:r>
              <a:rPr lang="en-US" sz="1600" b="1" dirty="0">
                <a:latin typeface="+mj-lt"/>
              </a:rPr>
              <a:t>21110010064</a:t>
            </a:r>
            <a:endParaRPr lang="en-US" sz="1600" dirty="0">
              <a:latin typeface="+mj-lt"/>
            </a:endParaRPr>
          </a:p>
          <a:p>
            <a:r>
              <a:rPr lang="en-US" sz="1600" b="1" dirty="0"/>
              <a:t> </a:t>
            </a:r>
            <a:r>
              <a:rPr lang="en-US" sz="1600" b="1" dirty="0" err="1"/>
              <a:t>Ponvitha</a:t>
            </a:r>
            <a:r>
              <a:rPr lang="en-US" sz="1600" b="1" dirty="0"/>
              <a:t> </a:t>
            </a:r>
            <a:r>
              <a:rPr lang="en-US" sz="1600" b="1" dirty="0" err="1"/>
              <a:t>Nerusu</a:t>
            </a:r>
            <a:r>
              <a:rPr lang="en-US" sz="1600" b="1" dirty="0"/>
              <a:t> | AP</a:t>
            </a:r>
            <a:r>
              <a:rPr lang="en-US" sz="1600" b="1" dirty="0">
                <a:latin typeface="+mj-lt"/>
              </a:rPr>
              <a:t>21110010065</a:t>
            </a:r>
            <a:endParaRPr lang="en-US" sz="1600" dirty="0">
              <a:latin typeface="+mj-lt"/>
            </a:endParaRPr>
          </a:p>
          <a:p>
            <a:r>
              <a:rPr lang="en-US" sz="1600" b="1" dirty="0"/>
              <a:t>                                            Naga </a:t>
            </a:r>
            <a:r>
              <a:rPr lang="en-US" sz="1600" b="1" dirty="0" err="1"/>
              <a:t>Hareesh</a:t>
            </a:r>
            <a:r>
              <a:rPr lang="en-US" sz="1600" b="1" dirty="0"/>
              <a:t> </a:t>
            </a:r>
            <a:r>
              <a:rPr lang="en-US" sz="1600" b="1" dirty="0" err="1"/>
              <a:t>Beecha</a:t>
            </a:r>
            <a:r>
              <a:rPr lang="en-US" sz="1600" b="1" dirty="0"/>
              <a:t> | AP</a:t>
            </a:r>
            <a:r>
              <a:rPr lang="en-US" sz="1600" b="1" dirty="0">
                <a:latin typeface="+mj-lt"/>
              </a:rPr>
              <a:t>21110010839</a:t>
            </a:r>
            <a:endParaRPr lang="en-US" sz="1600" dirty="0">
              <a:latin typeface="+mj-lt"/>
            </a:endParaRPr>
          </a:p>
          <a:p>
            <a:r>
              <a:rPr lang="en-US" sz="1600" b="1" dirty="0"/>
              <a:t>                                                </a:t>
            </a:r>
            <a:r>
              <a:rPr lang="en-US" sz="1600" b="1" dirty="0" err="1"/>
              <a:t>Udaya</a:t>
            </a:r>
            <a:r>
              <a:rPr lang="en-US" sz="1600" b="1" dirty="0"/>
              <a:t> </a:t>
            </a:r>
            <a:r>
              <a:rPr lang="en-US" sz="1600" b="1" dirty="0" err="1"/>
              <a:t>Sruthi</a:t>
            </a:r>
            <a:r>
              <a:rPr lang="en-US" sz="1600" b="1" dirty="0"/>
              <a:t> </a:t>
            </a:r>
            <a:r>
              <a:rPr lang="en-US" sz="1600" b="1" dirty="0" err="1"/>
              <a:t>Saleti</a:t>
            </a:r>
            <a:r>
              <a:rPr lang="en-US" sz="1600" b="1" dirty="0"/>
              <a:t> | AP</a:t>
            </a:r>
            <a:r>
              <a:rPr lang="en-US" sz="1600" b="1" dirty="0">
                <a:latin typeface="+mj-lt"/>
              </a:rPr>
              <a:t>21110011171</a:t>
            </a:r>
            <a:endParaRPr lang="en-US" sz="1600" dirty="0"/>
          </a:p>
          <a:p>
            <a:pPr algn="ctr"/>
            <a:r>
              <a:rPr lang="en-US" sz="1100" dirty="0"/>
              <a:t>  </a:t>
            </a:r>
          </a:p>
          <a:p>
            <a:pPr algn="ctr"/>
            <a:r>
              <a:rPr lang="en-US" sz="1100" dirty="0"/>
              <a:t> </a:t>
            </a:r>
            <a:r>
              <a:rPr lang="en-US" sz="1800" b="1" dirty="0">
                <a:solidFill>
                  <a:schemeClr val="accent5">
                    <a:lumMod val="60000"/>
                    <a:lumOff val="40000"/>
                  </a:schemeClr>
                </a:solidFill>
              </a:rPr>
              <a:t>Under the guidance of</a:t>
            </a:r>
          </a:p>
          <a:p>
            <a:pPr algn="ctr"/>
            <a:r>
              <a:rPr lang="en-US" sz="1600" b="1" dirty="0"/>
              <a:t>Mrs.Vidya V</a:t>
            </a:r>
          </a:p>
        </p:txBody>
      </p:sp>
      <p:sp>
        <p:nvSpPr>
          <p:cNvPr id="4" name="TextBox 3"/>
          <p:cNvSpPr txBox="1"/>
          <p:nvPr/>
        </p:nvSpPr>
        <p:spPr>
          <a:xfrm>
            <a:off x="114300" y="457200"/>
            <a:ext cx="8915400" cy="2062103"/>
          </a:xfrm>
          <a:prstGeom prst="rect">
            <a:avLst/>
          </a:prstGeom>
          <a:noFill/>
        </p:spPr>
        <p:txBody>
          <a:bodyPr wrap="square" rtlCol="0">
            <a:spAutoFit/>
          </a:bodyPr>
          <a:lstStyle/>
          <a:p>
            <a:pPr algn="ctr"/>
            <a:r>
              <a:rPr lang="en-US" sz="2800" b="1" dirty="0">
                <a:ln>
                  <a:solidFill>
                    <a:srgbClr val="FFC000"/>
                  </a:solidFill>
                </a:ln>
                <a:solidFill>
                  <a:srgbClr val="FFC000"/>
                </a:solidFill>
                <a:effectLst>
                  <a:outerShdw blurRad="38100" dist="38100" dir="2700000" algn="tl">
                    <a:srgbClr val="000000">
                      <a:alpha val="43137"/>
                    </a:srgbClr>
                  </a:outerShdw>
                </a:effectLst>
              </a:rPr>
              <a:t> </a:t>
            </a:r>
            <a:r>
              <a:rPr lang="en-US" sz="2800" b="1" dirty="0">
                <a:ln>
                  <a:solidFill>
                    <a:srgbClr val="FFC000"/>
                  </a:solidFill>
                </a:ln>
                <a:solidFill>
                  <a:srgbClr val="FFC000"/>
                </a:solidFill>
              </a:rPr>
              <a:t>SRM UNIVERSITY, ANDHRA PRADESH</a:t>
            </a:r>
          </a:p>
          <a:p>
            <a:pPr algn="ctr"/>
            <a:endParaRPr lang="en-US" sz="2800" b="1" dirty="0">
              <a:ln>
                <a:solidFill>
                  <a:srgbClr val="FFC000"/>
                </a:solidFill>
              </a:ln>
              <a:solidFill>
                <a:srgbClr val="FFC000"/>
              </a:solidFill>
              <a:effectLst>
                <a:outerShdw blurRad="38100" dist="38100" dir="2700000" algn="tl">
                  <a:srgbClr val="000000">
                    <a:alpha val="43137"/>
                  </a:srgbClr>
                </a:outerShdw>
              </a:effectLst>
            </a:endParaRPr>
          </a:p>
          <a:p>
            <a:pPr algn="ctr"/>
            <a:r>
              <a:rPr lang="en-US" sz="2400" dirty="0"/>
              <a:t>Introduction to Programming Using C Project  Report  on</a:t>
            </a:r>
          </a:p>
          <a:p>
            <a:r>
              <a:rPr lang="en-US" sz="2400" b="1" dirty="0">
                <a:solidFill>
                  <a:srgbClr val="FFFF00"/>
                </a:solidFill>
              </a:rPr>
              <a:t>                           </a:t>
            </a:r>
            <a:r>
              <a:rPr lang="en-US" sz="2400" b="1" dirty="0">
                <a:ln>
                  <a:solidFill>
                    <a:srgbClr val="FF0000"/>
                  </a:solidFill>
                </a:ln>
                <a:solidFill>
                  <a:srgbClr val="FF0000"/>
                </a:solidFill>
              </a:rPr>
              <a:t>“ Stone, Paper, Scissors Game ”</a:t>
            </a:r>
          </a:p>
          <a:p>
            <a:r>
              <a:rPr lang="en-US" sz="2400" b="1" dirty="0">
                <a:solidFill>
                  <a:srgbClr val="FFFF00"/>
                </a:solidFill>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5641F9-E10F-47B9-B217-04A95FFC91CE}"/>
              </a:ext>
            </a:extLst>
          </p:cNvPr>
          <p:cNvPicPr>
            <a:picLocks noChangeAspect="1"/>
          </p:cNvPicPr>
          <p:nvPr/>
        </p:nvPicPr>
        <p:blipFill>
          <a:blip r:embed="rId2"/>
          <a:stretch>
            <a:fillRect/>
          </a:stretch>
        </p:blipFill>
        <p:spPr>
          <a:xfrm>
            <a:off x="0" y="9144"/>
            <a:ext cx="9144000" cy="6839712"/>
          </a:xfrm>
          <a:prstGeom prst="rect">
            <a:avLst/>
          </a:prstGeom>
        </p:spPr>
      </p:pic>
      <p:sp>
        <p:nvSpPr>
          <p:cNvPr id="6" name="TextBox 5">
            <a:extLst>
              <a:ext uri="{FF2B5EF4-FFF2-40B4-BE49-F238E27FC236}">
                <a16:creationId xmlns:a16="http://schemas.microsoft.com/office/drawing/2014/main" id="{24122213-793E-454B-91F0-4A00F29F4B7B}"/>
              </a:ext>
            </a:extLst>
          </p:cNvPr>
          <p:cNvSpPr txBox="1"/>
          <p:nvPr/>
        </p:nvSpPr>
        <p:spPr>
          <a:xfrm>
            <a:off x="533400" y="228600"/>
            <a:ext cx="8153400" cy="830997"/>
          </a:xfrm>
          <a:prstGeom prst="rect">
            <a:avLst/>
          </a:prstGeom>
          <a:noFill/>
        </p:spPr>
        <p:txBody>
          <a:bodyPr wrap="square">
            <a:spAutoFit/>
          </a:bodyPr>
          <a:lstStyle/>
          <a:p>
            <a:r>
              <a:rPr lang="en-US" sz="2400" b="1" dirty="0">
                <a:ln>
                  <a:solidFill>
                    <a:srgbClr val="FFFF00"/>
                  </a:solidFill>
                </a:ln>
                <a:solidFill>
                  <a:srgbClr val="FFFF00"/>
                </a:solidFill>
              </a:rPr>
              <a:t>Chapter-</a:t>
            </a:r>
            <a:r>
              <a:rPr lang="en-US" sz="2400" b="1" dirty="0">
                <a:ln>
                  <a:solidFill>
                    <a:srgbClr val="FFFF00"/>
                  </a:solidFill>
                </a:ln>
                <a:solidFill>
                  <a:srgbClr val="FFFF00"/>
                </a:solidFill>
                <a:latin typeface="+mj-lt"/>
              </a:rPr>
              <a:t>5      </a:t>
            </a:r>
          </a:p>
          <a:p>
            <a:pPr algn="ctr"/>
            <a:r>
              <a:rPr lang="en-US" sz="2400" b="1" dirty="0">
                <a:ln>
                  <a:solidFill>
                    <a:srgbClr val="FFFF00"/>
                  </a:solidFill>
                </a:ln>
                <a:solidFill>
                  <a:srgbClr val="FFFF00"/>
                </a:solidFill>
              </a:rPr>
              <a:t>System Implementation</a:t>
            </a:r>
            <a:endParaRPr lang="en-US" sz="2400" b="0" dirty="0">
              <a:ln>
                <a:solidFill>
                  <a:srgbClr val="FFFF00"/>
                </a:solidFill>
              </a:ln>
              <a:solidFill>
                <a:srgbClr val="FFFF00"/>
              </a:solidFill>
            </a:endParaRPr>
          </a:p>
        </p:txBody>
      </p:sp>
      <p:sp>
        <p:nvSpPr>
          <p:cNvPr id="8" name="TextBox 7">
            <a:extLst>
              <a:ext uri="{FF2B5EF4-FFF2-40B4-BE49-F238E27FC236}">
                <a16:creationId xmlns:a16="http://schemas.microsoft.com/office/drawing/2014/main" id="{108FE079-FE2E-4D5F-897D-9DF0173CF6F3}"/>
              </a:ext>
            </a:extLst>
          </p:cNvPr>
          <p:cNvSpPr txBox="1"/>
          <p:nvPr/>
        </p:nvSpPr>
        <p:spPr>
          <a:xfrm>
            <a:off x="564502" y="1254171"/>
            <a:ext cx="8153400" cy="2713820"/>
          </a:xfrm>
          <a:prstGeom prst="rect">
            <a:avLst/>
          </a:prstGeom>
          <a:noFill/>
        </p:spPr>
        <p:txBody>
          <a:bodyPr wrap="square">
            <a:spAutoFit/>
          </a:bodyPr>
          <a:lstStyle/>
          <a:p>
            <a:pPr marL="342900" lvl="0" indent="-342900">
              <a:lnSpc>
                <a:spcPct val="115000"/>
              </a:lnSpc>
              <a:spcAft>
                <a:spcPts val="800"/>
              </a:spcAft>
              <a:buFont typeface="Symbol" panose="05050102010706020507" pitchFamily="18" charset="2"/>
              <a:buChar char=""/>
            </a:pPr>
            <a:r>
              <a:rPr lang="en-IN" dirty="0">
                <a:solidFill>
                  <a:schemeClr val="bg1"/>
                </a:solidFill>
              </a:rPr>
              <a:t>PC’s choice is randomly generated using rand() from ‘</a:t>
            </a:r>
            <a:r>
              <a:rPr lang="en-IN" dirty="0" err="1">
                <a:solidFill>
                  <a:schemeClr val="bg1"/>
                </a:solidFill>
              </a:rPr>
              <a:t>stdlib.h</a:t>
            </a:r>
            <a:r>
              <a:rPr lang="en-IN" dirty="0">
                <a:solidFill>
                  <a:schemeClr val="bg1"/>
                </a:solidFill>
              </a:rPr>
              <a:t>’ header file as shown:</a:t>
            </a:r>
          </a:p>
          <a:p>
            <a:pPr algn="just" fontAlgn="base">
              <a:lnSpc>
                <a:spcPct val="115000"/>
              </a:lnSpc>
              <a:spcAft>
                <a:spcPts val="800"/>
              </a:spcAft>
            </a:pPr>
            <a:endParaRPr lang="en-IN" dirty="0">
              <a:solidFill>
                <a:schemeClr val="bg1"/>
              </a:solidFill>
            </a:endParaRPr>
          </a:p>
          <a:p>
            <a:pPr marL="285750" indent="-285750" algn="just" fontAlgn="base">
              <a:lnSpc>
                <a:spcPct val="115000"/>
              </a:lnSpc>
              <a:spcAft>
                <a:spcPts val="800"/>
              </a:spcAft>
              <a:buFont typeface="Arial" panose="020B0604020202020204" pitchFamily="34" charset="0"/>
              <a:buChar char="•"/>
            </a:pPr>
            <a:endParaRPr lang="en-IN" dirty="0">
              <a:solidFill>
                <a:schemeClr val="bg1"/>
              </a:solidFill>
            </a:endParaRPr>
          </a:p>
          <a:p>
            <a:pPr marL="285750" indent="-285750" algn="just" fontAlgn="base">
              <a:lnSpc>
                <a:spcPct val="115000"/>
              </a:lnSpc>
              <a:spcAft>
                <a:spcPts val="800"/>
              </a:spcAft>
              <a:buFont typeface="Arial" panose="020B0604020202020204" pitchFamily="34" charset="0"/>
              <a:buChar char="•"/>
            </a:pPr>
            <a:endParaRPr lang="en-IN" dirty="0">
              <a:solidFill>
                <a:schemeClr val="bg1"/>
              </a:solidFill>
            </a:endParaRPr>
          </a:p>
          <a:p>
            <a:pPr marL="342900" lvl="0" indent="-342900">
              <a:lnSpc>
                <a:spcPct val="115000"/>
              </a:lnSpc>
              <a:spcAft>
                <a:spcPts val="800"/>
              </a:spcAft>
              <a:buFont typeface="Symbol" panose="05050102010706020507" pitchFamily="18" charset="2"/>
              <a:buChar char=""/>
            </a:pPr>
            <a:r>
              <a:rPr lang="en-IN" dirty="0">
                <a:solidFill>
                  <a:schemeClr val="bg1"/>
                </a:solidFill>
              </a:rPr>
              <a:t>The winner of each round is decided and awarded 1 point using the ‘decider’ function as shown:</a:t>
            </a:r>
          </a:p>
        </p:txBody>
      </p:sp>
      <p:pic>
        <p:nvPicPr>
          <p:cNvPr id="7" name="Picture 6">
            <a:extLst>
              <a:ext uri="{FF2B5EF4-FFF2-40B4-BE49-F238E27FC236}">
                <a16:creationId xmlns:a16="http://schemas.microsoft.com/office/drawing/2014/main" id="{5F76279F-4806-47E7-871D-D56B641E2527}"/>
              </a:ext>
            </a:extLst>
          </p:cNvPr>
          <p:cNvPicPr>
            <a:picLocks noChangeAspect="1"/>
          </p:cNvPicPr>
          <p:nvPr/>
        </p:nvPicPr>
        <p:blipFill>
          <a:blip r:embed="rId3"/>
          <a:stretch>
            <a:fillRect/>
          </a:stretch>
        </p:blipFill>
        <p:spPr>
          <a:xfrm>
            <a:off x="1355187" y="1981200"/>
            <a:ext cx="6433625" cy="914400"/>
          </a:xfrm>
          <a:prstGeom prst="rect">
            <a:avLst/>
          </a:prstGeom>
          <a:ln w="12700">
            <a:solidFill>
              <a:schemeClr val="tx1"/>
            </a:solidFill>
          </a:ln>
        </p:spPr>
      </p:pic>
      <p:pic>
        <p:nvPicPr>
          <p:cNvPr id="10" name="Picture 9">
            <a:extLst>
              <a:ext uri="{FF2B5EF4-FFF2-40B4-BE49-F238E27FC236}">
                <a16:creationId xmlns:a16="http://schemas.microsoft.com/office/drawing/2014/main" id="{375A1C0A-C9FE-4EC7-A967-D3459B0A64DD}"/>
              </a:ext>
            </a:extLst>
          </p:cNvPr>
          <p:cNvPicPr>
            <a:picLocks noChangeAspect="1"/>
          </p:cNvPicPr>
          <p:nvPr/>
        </p:nvPicPr>
        <p:blipFill rotWithShape="1">
          <a:blip r:embed="rId4"/>
          <a:srcRect l="-1" r="-1509" b="55679"/>
          <a:stretch/>
        </p:blipFill>
        <p:spPr>
          <a:xfrm>
            <a:off x="1295400" y="3993818"/>
            <a:ext cx="2819400" cy="2438400"/>
          </a:xfrm>
          <a:prstGeom prst="rect">
            <a:avLst/>
          </a:prstGeom>
          <a:ln w="12700">
            <a:solidFill>
              <a:schemeClr val="tx1"/>
            </a:solidFill>
          </a:ln>
        </p:spPr>
      </p:pic>
      <p:pic>
        <p:nvPicPr>
          <p:cNvPr id="12" name="Picture 11">
            <a:extLst>
              <a:ext uri="{FF2B5EF4-FFF2-40B4-BE49-F238E27FC236}">
                <a16:creationId xmlns:a16="http://schemas.microsoft.com/office/drawing/2014/main" id="{0D6D1A9F-B71A-40D2-8AAA-1BC9D0F2663D}"/>
              </a:ext>
            </a:extLst>
          </p:cNvPr>
          <p:cNvPicPr>
            <a:picLocks noChangeAspect="1"/>
          </p:cNvPicPr>
          <p:nvPr/>
        </p:nvPicPr>
        <p:blipFill rotWithShape="1">
          <a:blip r:embed="rId4"/>
          <a:srcRect l="-1" t="44460" r="618"/>
          <a:stretch/>
        </p:blipFill>
        <p:spPr>
          <a:xfrm>
            <a:off x="5029202" y="3705859"/>
            <a:ext cx="2760345" cy="3055620"/>
          </a:xfrm>
          <a:prstGeom prst="rect">
            <a:avLst/>
          </a:prstGeom>
          <a:ln w="12700">
            <a:solidFill>
              <a:schemeClr val="tx1"/>
            </a:solidFill>
          </a:ln>
        </p:spPr>
      </p:pic>
    </p:spTree>
    <p:extLst>
      <p:ext uri="{BB962C8B-B14F-4D97-AF65-F5344CB8AC3E}">
        <p14:creationId xmlns:p14="http://schemas.microsoft.com/office/powerpoint/2010/main" val="3883783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5641F9-E10F-47B9-B217-04A95FFC91CE}"/>
              </a:ext>
            </a:extLst>
          </p:cNvPr>
          <p:cNvPicPr>
            <a:picLocks noChangeAspect="1"/>
          </p:cNvPicPr>
          <p:nvPr/>
        </p:nvPicPr>
        <p:blipFill>
          <a:blip r:embed="rId2"/>
          <a:stretch>
            <a:fillRect/>
          </a:stretch>
        </p:blipFill>
        <p:spPr>
          <a:xfrm>
            <a:off x="0" y="9144"/>
            <a:ext cx="9144000" cy="6839712"/>
          </a:xfrm>
          <a:prstGeom prst="rect">
            <a:avLst/>
          </a:prstGeom>
        </p:spPr>
      </p:pic>
      <p:sp>
        <p:nvSpPr>
          <p:cNvPr id="6" name="TextBox 5">
            <a:extLst>
              <a:ext uri="{FF2B5EF4-FFF2-40B4-BE49-F238E27FC236}">
                <a16:creationId xmlns:a16="http://schemas.microsoft.com/office/drawing/2014/main" id="{24122213-793E-454B-91F0-4A00F29F4B7B}"/>
              </a:ext>
            </a:extLst>
          </p:cNvPr>
          <p:cNvSpPr txBox="1"/>
          <p:nvPr/>
        </p:nvSpPr>
        <p:spPr>
          <a:xfrm>
            <a:off x="533400" y="228600"/>
            <a:ext cx="8153400" cy="830997"/>
          </a:xfrm>
          <a:prstGeom prst="rect">
            <a:avLst/>
          </a:prstGeom>
          <a:noFill/>
        </p:spPr>
        <p:txBody>
          <a:bodyPr wrap="square">
            <a:spAutoFit/>
          </a:bodyPr>
          <a:lstStyle/>
          <a:p>
            <a:r>
              <a:rPr lang="en-US" sz="2400" b="1" dirty="0">
                <a:ln>
                  <a:solidFill>
                    <a:srgbClr val="FFFF00"/>
                  </a:solidFill>
                </a:ln>
                <a:solidFill>
                  <a:srgbClr val="FFFF00"/>
                </a:solidFill>
              </a:rPr>
              <a:t>Chapter-</a:t>
            </a:r>
            <a:r>
              <a:rPr lang="en-US" sz="2400" b="1" dirty="0">
                <a:ln>
                  <a:solidFill>
                    <a:srgbClr val="FFFF00"/>
                  </a:solidFill>
                </a:ln>
                <a:solidFill>
                  <a:srgbClr val="FFFF00"/>
                </a:solidFill>
                <a:latin typeface="+mj-lt"/>
              </a:rPr>
              <a:t>5      </a:t>
            </a:r>
          </a:p>
          <a:p>
            <a:pPr algn="ctr"/>
            <a:r>
              <a:rPr lang="en-US" sz="2400" b="1" dirty="0">
                <a:ln>
                  <a:solidFill>
                    <a:srgbClr val="FFFF00"/>
                  </a:solidFill>
                </a:ln>
                <a:solidFill>
                  <a:srgbClr val="FFFF00"/>
                </a:solidFill>
              </a:rPr>
              <a:t>System Implementation</a:t>
            </a:r>
            <a:endParaRPr lang="en-US" sz="2400" b="0" dirty="0">
              <a:ln>
                <a:solidFill>
                  <a:srgbClr val="FFFF00"/>
                </a:solidFill>
              </a:ln>
              <a:solidFill>
                <a:srgbClr val="FFFF00"/>
              </a:solidFill>
            </a:endParaRPr>
          </a:p>
        </p:txBody>
      </p:sp>
      <p:sp>
        <p:nvSpPr>
          <p:cNvPr id="8" name="TextBox 7">
            <a:extLst>
              <a:ext uri="{FF2B5EF4-FFF2-40B4-BE49-F238E27FC236}">
                <a16:creationId xmlns:a16="http://schemas.microsoft.com/office/drawing/2014/main" id="{108FE079-FE2E-4D5F-897D-9DF0173CF6F3}"/>
              </a:ext>
            </a:extLst>
          </p:cNvPr>
          <p:cNvSpPr txBox="1"/>
          <p:nvPr/>
        </p:nvSpPr>
        <p:spPr>
          <a:xfrm>
            <a:off x="564502" y="1254171"/>
            <a:ext cx="8153400"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US" dirty="0">
                <a:solidFill>
                  <a:schemeClr val="bg1"/>
                </a:solidFill>
              </a:rPr>
              <a:t>The total points scored by each player and the overall winner is declared as shown:</a:t>
            </a:r>
            <a:endParaRPr lang="en-IN" dirty="0">
              <a:solidFill>
                <a:schemeClr val="bg1"/>
              </a:solidFill>
            </a:endParaRPr>
          </a:p>
        </p:txBody>
      </p:sp>
      <p:pic>
        <p:nvPicPr>
          <p:cNvPr id="9" name="Picture 8">
            <a:extLst>
              <a:ext uri="{FF2B5EF4-FFF2-40B4-BE49-F238E27FC236}">
                <a16:creationId xmlns:a16="http://schemas.microsoft.com/office/drawing/2014/main" id="{B69D2BB6-4D26-442D-B767-061D69940AA5}"/>
              </a:ext>
            </a:extLst>
          </p:cNvPr>
          <p:cNvPicPr>
            <a:picLocks noChangeAspect="1"/>
          </p:cNvPicPr>
          <p:nvPr/>
        </p:nvPicPr>
        <p:blipFill>
          <a:blip r:embed="rId3"/>
          <a:stretch>
            <a:fillRect/>
          </a:stretch>
        </p:blipFill>
        <p:spPr>
          <a:xfrm>
            <a:off x="1562100" y="2209800"/>
            <a:ext cx="6019800" cy="2467939"/>
          </a:xfrm>
          <a:prstGeom prst="rect">
            <a:avLst/>
          </a:prstGeom>
          <a:ln w="12700">
            <a:solidFill>
              <a:schemeClr val="tx1"/>
            </a:solidFill>
          </a:ln>
        </p:spPr>
      </p:pic>
    </p:spTree>
    <p:extLst>
      <p:ext uri="{BB962C8B-B14F-4D97-AF65-F5344CB8AC3E}">
        <p14:creationId xmlns:p14="http://schemas.microsoft.com/office/powerpoint/2010/main" val="274645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5641F9-E10F-47B9-B217-04A95FFC91CE}"/>
              </a:ext>
            </a:extLst>
          </p:cNvPr>
          <p:cNvPicPr>
            <a:picLocks noChangeAspect="1"/>
          </p:cNvPicPr>
          <p:nvPr/>
        </p:nvPicPr>
        <p:blipFill>
          <a:blip r:embed="rId2"/>
          <a:stretch>
            <a:fillRect/>
          </a:stretch>
        </p:blipFill>
        <p:spPr>
          <a:xfrm>
            <a:off x="0" y="9144"/>
            <a:ext cx="9144000" cy="6839712"/>
          </a:xfrm>
          <a:prstGeom prst="rect">
            <a:avLst/>
          </a:prstGeom>
        </p:spPr>
      </p:pic>
      <p:sp>
        <p:nvSpPr>
          <p:cNvPr id="6" name="TextBox 5">
            <a:extLst>
              <a:ext uri="{FF2B5EF4-FFF2-40B4-BE49-F238E27FC236}">
                <a16:creationId xmlns:a16="http://schemas.microsoft.com/office/drawing/2014/main" id="{24122213-793E-454B-91F0-4A00F29F4B7B}"/>
              </a:ext>
            </a:extLst>
          </p:cNvPr>
          <p:cNvSpPr txBox="1"/>
          <p:nvPr/>
        </p:nvSpPr>
        <p:spPr>
          <a:xfrm>
            <a:off x="533400" y="228600"/>
            <a:ext cx="8153400" cy="830997"/>
          </a:xfrm>
          <a:prstGeom prst="rect">
            <a:avLst/>
          </a:prstGeom>
          <a:noFill/>
        </p:spPr>
        <p:txBody>
          <a:bodyPr wrap="square">
            <a:spAutoFit/>
          </a:bodyPr>
          <a:lstStyle/>
          <a:p>
            <a:r>
              <a:rPr lang="en-US" sz="2400" b="1" dirty="0">
                <a:ln>
                  <a:solidFill>
                    <a:srgbClr val="FFFF00"/>
                  </a:solidFill>
                </a:ln>
                <a:solidFill>
                  <a:srgbClr val="FFFF00"/>
                </a:solidFill>
              </a:rPr>
              <a:t>Chapter-</a:t>
            </a:r>
            <a:r>
              <a:rPr lang="en-US" sz="2400" b="1" dirty="0">
                <a:ln>
                  <a:solidFill>
                    <a:srgbClr val="FFFF00"/>
                  </a:solidFill>
                </a:ln>
                <a:solidFill>
                  <a:srgbClr val="FFFF00"/>
                </a:solidFill>
                <a:latin typeface="+mj-lt"/>
              </a:rPr>
              <a:t>6     </a:t>
            </a:r>
          </a:p>
          <a:p>
            <a:pPr algn="ctr"/>
            <a:r>
              <a:rPr lang="en-US" sz="2400" b="1" dirty="0">
                <a:ln>
                  <a:solidFill>
                    <a:srgbClr val="FFFF00"/>
                  </a:solidFill>
                </a:ln>
                <a:solidFill>
                  <a:srgbClr val="FFFF00"/>
                </a:solidFill>
              </a:rPr>
              <a:t>Results</a:t>
            </a:r>
            <a:endParaRPr lang="en-US" sz="2400" b="0" dirty="0">
              <a:ln>
                <a:solidFill>
                  <a:srgbClr val="FFFF00"/>
                </a:solidFill>
              </a:ln>
              <a:solidFill>
                <a:srgbClr val="FFFF00"/>
              </a:solidFill>
            </a:endParaRPr>
          </a:p>
        </p:txBody>
      </p:sp>
      <p:pic>
        <p:nvPicPr>
          <p:cNvPr id="7" name="Picture 6">
            <a:extLst>
              <a:ext uri="{FF2B5EF4-FFF2-40B4-BE49-F238E27FC236}">
                <a16:creationId xmlns:a16="http://schemas.microsoft.com/office/drawing/2014/main" id="{4B318B33-0E88-45DE-8BDA-5DEA70E625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1794" b="41646"/>
          <a:stretch/>
        </p:blipFill>
        <p:spPr bwMode="auto">
          <a:xfrm>
            <a:off x="838200" y="1752600"/>
            <a:ext cx="3232785" cy="3606165"/>
          </a:xfrm>
          <a:prstGeom prst="rect">
            <a:avLst/>
          </a:prstGeom>
          <a:ln w="12700" cap="flat" cmpd="sng" algn="ctr">
            <a:solidFill>
              <a:srgbClr val="ED7D31"/>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D3C2EA32-7400-4004-B53D-F0C16078968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58354" r="810" b="555"/>
          <a:stretch/>
        </p:blipFill>
        <p:spPr bwMode="auto">
          <a:xfrm>
            <a:off x="5073017" y="2286000"/>
            <a:ext cx="3265170" cy="2539365"/>
          </a:xfrm>
          <a:prstGeom prst="rect">
            <a:avLst/>
          </a:prstGeom>
          <a:ln w="12700" cap="flat" cmpd="sng" algn="ctr">
            <a:solidFill>
              <a:srgbClr val="ED7D31"/>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56892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7B30AE-4DE9-4FC9-B37D-6F242F24091C}"/>
              </a:ext>
            </a:extLst>
          </p:cNvPr>
          <p:cNvPicPr>
            <a:picLocks noChangeAspect="1"/>
          </p:cNvPicPr>
          <p:nvPr/>
        </p:nvPicPr>
        <p:blipFill>
          <a:blip r:embed="rId2"/>
          <a:stretch>
            <a:fillRect/>
          </a:stretch>
        </p:blipFill>
        <p:spPr>
          <a:xfrm>
            <a:off x="0" y="0"/>
            <a:ext cx="9144000" cy="6838950"/>
          </a:xfrm>
          <a:prstGeom prst="rect">
            <a:avLst/>
          </a:prstGeom>
        </p:spPr>
      </p:pic>
      <p:sp>
        <p:nvSpPr>
          <p:cNvPr id="3" name="TextBox 2">
            <a:extLst>
              <a:ext uri="{FF2B5EF4-FFF2-40B4-BE49-F238E27FC236}">
                <a16:creationId xmlns:a16="http://schemas.microsoft.com/office/drawing/2014/main" id="{FD30042C-C248-4E83-83E5-459454BB92AE}"/>
              </a:ext>
            </a:extLst>
          </p:cNvPr>
          <p:cNvSpPr txBox="1"/>
          <p:nvPr/>
        </p:nvSpPr>
        <p:spPr>
          <a:xfrm>
            <a:off x="1951411" y="2875002"/>
            <a:ext cx="5241178" cy="1107996"/>
          </a:xfrm>
          <a:prstGeom prst="rect">
            <a:avLst/>
          </a:prstGeom>
          <a:noFill/>
        </p:spPr>
        <p:txBody>
          <a:bodyPr wrap="none" rtlCol="0">
            <a:spAutoFit/>
          </a:bodyPr>
          <a:lstStyle/>
          <a:p>
            <a:pPr algn="ctr"/>
            <a:r>
              <a:rPr lang="en-US" sz="6600" b="1" dirty="0">
                <a:ln>
                  <a:solidFill>
                    <a:srgbClr val="FFC000"/>
                  </a:solidFill>
                </a:ln>
                <a:solidFill>
                  <a:srgbClr val="FFC000"/>
                </a:solidFill>
              </a:rPr>
              <a:t>THANK YOU</a:t>
            </a:r>
            <a:endParaRPr lang="en-IN" sz="6600" b="1" dirty="0">
              <a:ln>
                <a:solidFill>
                  <a:srgbClr val="FFC000"/>
                </a:solidFill>
              </a:ln>
              <a:solidFill>
                <a:srgbClr val="FFC000"/>
              </a:solidFill>
            </a:endParaRPr>
          </a:p>
        </p:txBody>
      </p:sp>
    </p:spTree>
    <p:extLst>
      <p:ext uri="{BB962C8B-B14F-4D97-AF65-F5344CB8AC3E}">
        <p14:creationId xmlns:p14="http://schemas.microsoft.com/office/powerpoint/2010/main" val="2608288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343677.jpg"/>
          <p:cNvPicPr>
            <a:picLocks noChangeAspect="1"/>
          </p:cNvPicPr>
          <p:nvPr/>
        </p:nvPicPr>
        <p:blipFill>
          <a:blip r:embed="rId2"/>
          <a:stretch>
            <a:fillRect/>
          </a:stretch>
        </p:blipFill>
        <p:spPr>
          <a:xfrm>
            <a:off x="0" y="19050"/>
            <a:ext cx="9144000" cy="6838950"/>
          </a:xfrm>
          <a:prstGeom prst="rect">
            <a:avLst/>
          </a:prstGeom>
        </p:spPr>
      </p:pic>
      <p:sp>
        <p:nvSpPr>
          <p:cNvPr id="17" name="TextBox 16"/>
          <p:cNvSpPr txBox="1"/>
          <p:nvPr/>
        </p:nvSpPr>
        <p:spPr>
          <a:xfrm>
            <a:off x="381000" y="381000"/>
            <a:ext cx="8305800" cy="4708981"/>
          </a:xfrm>
          <a:prstGeom prst="rect">
            <a:avLst/>
          </a:prstGeom>
          <a:noFill/>
        </p:spPr>
        <p:txBody>
          <a:bodyPr wrap="square" rtlCol="0">
            <a:spAutoFit/>
          </a:bodyPr>
          <a:lstStyle/>
          <a:p>
            <a:r>
              <a:rPr lang="en-US" dirty="0">
                <a:ln>
                  <a:solidFill>
                    <a:srgbClr val="FFFF00"/>
                  </a:solidFill>
                </a:ln>
                <a:solidFill>
                  <a:srgbClr val="FFFF00"/>
                </a:solidFill>
              </a:rPr>
              <a:t>                                                          </a:t>
            </a:r>
            <a:r>
              <a:rPr lang="en-US" sz="2400" b="1" dirty="0">
                <a:ln>
                  <a:solidFill>
                    <a:srgbClr val="FFFF00"/>
                  </a:solidFill>
                </a:ln>
                <a:solidFill>
                  <a:srgbClr val="FFFF00"/>
                </a:solidFill>
              </a:rPr>
              <a:t>Abstract</a:t>
            </a:r>
          </a:p>
          <a:p>
            <a:endParaRPr lang="en-US" sz="2400" dirty="0">
              <a:ln>
                <a:solidFill>
                  <a:srgbClr val="FFFF00"/>
                </a:solidFill>
              </a:ln>
              <a:solidFill>
                <a:srgbClr val="FFFF00"/>
              </a:solidFill>
            </a:endParaRPr>
          </a:p>
          <a:p>
            <a:pPr algn="just"/>
            <a:r>
              <a:rPr lang="en-US" dirty="0">
                <a:solidFill>
                  <a:schemeClr val="bg1"/>
                </a:solidFill>
              </a:rPr>
              <a:t>The project is a game to be played between the computer and the user, developed using C language. The ‘Stone, Paper, Scissors Game’ Project that we will develop will have following key features:</a:t>
            </a:r>
          </a:p>
          <a:p>
            <a:pPr marL="285750" indent="-285750" algn="just">
              <a:buSzPct val="128000"/>
              <a:buFont typeface="Arial" panose="020B0604020202020204" pitchFamily="34" charset="0"/>
              <a:buChar char="•"/>
            </a:pPr>
            <a:r>
              <a:rPr lang="en-US" dirty="0">
                <a:solidFill>
                  <a:schemeClr val="bg1"/>
                </a:solidFill>
              </a:rPr>
              <a:t>Run the program for the </a:t>
            </a:r>
            <a:r>
              <a:rPr lang="en-US" dirty="0">
                <a:solidFill>
                  <a:srgbClr val="FF3399"/>
                </a:solidFill>
              </a:rPr>
              <a:t>number of rounds the user wants to play</a:t>
            </a:r>
            <a:r>
              <a:rPr lang="en-US" dirty="0">
                <a:solidFill>
                  <a:schemeClr val="bg1"/>
                </a:solidFill>
              </a:rPr>
              <a:t> using </a:t>
            </a:r>
            <a:r>
              <a:rPr lang="en-US" dirty="0">
                <a:solidFill>
                  <a:srgbClr val="FF3399"/>
                </a:solidFill>
              </a:rPr>
              <a:t>a for loop</a:t>
            </a:r>
            <a:r>
              <a:rPr lang="en-US" dirty="0">
                <a:solidFill>
                  <a:schemeClr val="bg1"/>
                </a:solidFill>
              </a:rPr>
              <a:t> .</a:t>
            </a:r>
          </a:p>
          <a:p>
            <a:pPr marL="285750" indent="-285750" algn="just">
              <a:buSzPct val="128000"/>
              <a:buFont typeface="Arial" panose="020B0604020202020204" pitchFamily="34" charset="0"/>
              <a:buChar char="•"/>
            </a:pPr>
            <a:endParaRPr lang="en-US" dirty="0">
              <a:solidFill>
                <a:schemeClr val="bg1"/>
              </a:solidFill>
            </a:endParaRPr>
          </a:p>
          <a:p>
            <a:pPr marL="285750" indent="-285750" algn="just">
              <a:buClr>
                <a:schemeClr val="bg1"/>
              </a:buClr>
              <a:buSzPct val="128000"/>
              <a:buFont typeface="Arial" panose="020B0604020202020204" pitchFamily="34" charset="0"/>
              <a:buChar char="•"/>
            </a:pPr>
            <a:r>
              <a:rPr lang="en-US" dirty="0">
                <a:solidFill>
                  <a:srgbClr val="FF3399"/>
                </a:solidFill>
              </a:rPr>
              <a:t>Generate a random response for the computer </a:t>
            </a:r>
            <a:r>
              <a:rPr lang="en-US" dirty="0">
                <a:solidFill>
                  <a:schemeClr val="bg1"/>
                </a:solidFill>
              </a:rPr>
              <a:t>using </a:t>
            </a:r>
            <a:r>
              <a:rPr lang="en-US" dirty="0">
                <a:solidFill>
                  <a:srgbClr val="FF3399"/>
                </a:solidFill>
              </a:rPr>
              <a:t>rand() function </a:t>
            </a:r>
            <a:r>
              <a:rPr lang="en-US" dirty="0">
                <a:solidFill>
                  <a:schemeClr val="bg1"/>
                </a:solidFill>
              </a:rPr>
              <a:t>in C language .</a:t>
            </a:r>
          </a:p>
          <a:p>
            <a:pPr marL="285750" indent="-285750" algn="just">
              <a:buClr>
                <a:schemeClr val="bg1"/>
              </a:buClr>
              <a:buSzPct val="128000"/>
              <a:buFont typeface="Arial" panose="020B0604020202020204" pitchFamily="34" charset="0"/>
              <a:buChar char="•"/>
            </a:pPr>
            <a:endParaRPr lang="en-US" dirty="0">
              <a:solidFill>
                <a:schemeClr val="bg1"/>
              </a:solidFill>
            </a:endParaRPr>
          </a:p>
          <a:p>
            <a:pPr marL="285750" indent="-285750" algn="just">
              <a:buClr>
                <a:schemeClr val="bg1"/>
              </a:buClr>
              <a:buSzPct val="128000"/>
              <a:buFont typeface="Arial" panose="020B0604020202020204" pitchFamily="34" charset="0"/>
              <a:buChar char="•"/>
            </a:pPr>
            <a:r>
              <a:rPr lang="en-US" dirty="0">
                <a:solidFill>
                  <a:srgbClr val="FF3399"/>
                </a:solidFill>
              </a:rPr>
              <a:t>Declare the winner of each round </a:t>
            </a:r>
            <a:r>
              <a:rPr lang="en-US" dirty="0">
                <a:solidFill>
                  <a:schemeClr val="bg1"/>
                </a:solidFill>
              </a:rPr>
              <a:t>using ‘ </a:t>
            </a:r>
            <a:r>
              <a:rPr lang="en-US" dirty="0">
                <a:solidFill>
                  <a:srgbClr val="FF3399"/>
                </a:solidFill>
              </a:rPr>
              <a:t>if statements </a:t>
            </a:r>
            <a:r>
              <a:rPr lang="en-US" dirty="0">
                <a:solidFill>
                  <a:schemeClr val="bg1"/>
                </a:solidFill>
              </a:rPr>
              <a:t>’.</a:t>
            </a:r>
          </a:p>
          <a:p>
            <a:pPr marL="285750" indent="-285750" algn="just">
              <a:buClr>
                <a:schemeClr val="bg1"/>
              </a:buClr>
              <a:buSzPct val="128000"/>
              <a:buFont typeface="Arial" panose="020B0604020202020204" pitchFamily="34" charset="0"/>
              <a:buChar char="•"/>
            </a:pPr>
            <a:endParaRPr lang="en-US" dirty="0">
              <a:solidFill>
                <a:schemeClr val="bg1"/>
              </a:solidFill>
            </a:endParaRPr>
          </a:p>
          <a:p>
            <a:pPr marL="285750" indent="-285750" algn="just">
              <a:buClr>
                <a:schemeClr val="bg1"/>
              </a:buClr>
              <a:buSzPct val="128000"/>
              <a:buFont typeface="Arial" panose="020B0604020202020204" pitchFamily="34" charset="0"/>
              <a:buChar char="•"/>
            </a:pPr>
            <a:r>
              <a:rPr lang="en-US" dirty="0">
                <a:solidFill>
                  <a:schemeClr val="bg1"/>
                </a:solidFill>
              </a:rPr>
              <a:t>Count the total wins for both the player and computer . </a:t>
            </a:r>
          </a:p>
          <a:p>
            <a:pPr marL="285750" indent="-285750" algn="just">
              <a:buClr>
                <a:schemeClr val="bg1"/>
              </a:buClr>
              <a:buSzPct val="128000"/>
              <a:buFont typeface="Arial" panose="020B0604020202020204" pitchFamily="34" charset="0"/>
              <a:buChar char="•"/>
            </a:pPr>
            <a:endParaRPr lang="en-US" dirty="0">
              <a:solidFill>
                <a:schemeClr val="bg1"/>
              </a:solidFill>
            </a:endParaRPr>
          </a:p>
          <a:p>
            <a:pPr marL="285750" indent="-285750" algn="just">
              <a:buClr>
                <a:schemeClr val="bg1"/>
              </a:buClr>
              <a:buSzPct val="128000"/>
              <a:buFont typeface="Arial" panose="020B0604020202020204" pitchFamily="34" charset="0"/>
              <a:buChar char="•"/>
            </a:pPr>
            <a:r>
              <a:rPr lang="en-US" dirty="0">
                <a:solidFill>
                  <a:schemeClr val="bg1"/>
                </a:solidFill>
              </a:rPr>
              <a:t>After all the rounds are completed , </a:t>
            </a:r>
            <a:r>
              <a:rPr lang="en-US" dirty="0">
                <a:solidFill>
                  <a:srgbClr val="FF3399"/>
                </a:solidFill>
              </a:rPr>
              <a:t>display the overall winner </a:t>
            </a:r>
            <a:r>
              <a:rPr lang="en-US" dirty="0">
                <a:solidFill>
                  <a:schemeClr val="bg1"/>
                </a:solidFill>
              </a:rPr>
              <a:t>.   </a:t>
            </a:r>
            <a:endParaRPr lang="en-US" dirty="0">
              <a:ln>
                <a:solidFill>
                  <a:srgbClr val="FFFF00"/>
                </a:solidFill>
              </a:ln>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3505200" y="1524000"/>
            <a:ext cx="152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3343677.jpg"/>
          <p:cNvPicPr>
            <a:picLocks noChangeAspect="1"/>
          </p:cNvPicPr>
          <p:nvPr/>
        </p:nvPicPr>
        <p:blipFill>
          <a:blip r:embed="rId2"/>
          <a:stretch>
            <a:fillRect/>
          </a:stretch>
        </p:blipFill>
        <p:spPr>
          <a:xfrm>
            <a:off x="0" y="19050"/>
            <a:ext cx="9144000" cy="6838950"/>
          </a:xfrm>
          <a:prstGeom prst="rect">
            <a:avLst/>
          </a:prstGeom>
        </p:spPr>
      </p:pic>
      <p:sp>
        <p:nvSpPr>
          <p:cNvPr id="8" name="TextBox 7"/>
          <p:cNvSpPr txBox="1"/>
          <p:nvPr/>
        </p:nvSpPr>
        <p:spPr>
          <a:xfrm>
            <a:off x="457200" y="228600"/>
            <a:ext cx="8001000" cy="5262979"/>
          </a:xfrm>
          <a:prstGeom prst="rect">
            <a:avLst/>
          </a:prstGeom>
          <a:noFill/>
        </p:spPr>
        <p:txBody>
          <a:bodyPr wrap="square" rtlCol="0">
            <a:spAutoFit/>
          </a:bodyPr>
          <a:lstStyle/>
          <a:p>
            <a:r>
              <a:rPr lang="en-US" sz="2400" b="1" dirty="0">
                <a:ln>
                  <a:solidFill>
                    <a:srgbClr val="FFFF00"/>
                  </a:solidFill>
                </a:ln>
                <a:solidFill>
                  <a:srgbClr val="FFFF00"/>
                </a:solidFill>
              </a:rPr>
              <a:t>Chapter-</a:t>
            </a:r>
            <a:r>
              <a:rPr lang="en-US" sz="2400" b="1" dirty="0">
                <a:ln>
                  <a:solidFill>
                    <a:srgbClr val="FFFF00"/>
                  </a:solidFill>
                </a:ln>
                <a:solidFill>
                  <a:srgbClr val="FFFF00"/>
                </a:solidFill>
                <a:latin typeface="+mj-lt"/>
              </a:rPr>
              <a:t>1</a:t>
            </a:r>
            <a:endParaRPr lang="en-US" sz="2400" b="1" dirty="0">
              <a:ln>
                <a:solidFill>
                  <a:srgbClr val="FFFF00"/>
                </a:solidFill>
              </a:ln>
              <a:solidFill>
                <a:srgbClr val="FFFF00"/>
              </a:solidFill>
            </a:endParaRPr>
          </a:p>
          <a:p>
            <a:pPr algn="ctr"/>
            <a:r>
              <a:rPr lang="en-US" sz="2400" b="1" dirty="0">
                <a:ln>
                  <a:solidFill>
                    <a:srgbClr val="FFFF00"/>
                  </a:solidFill>
                </a:ln>
                <a:solidFill>
                  <a:srgbClr val="FFFF00"/>
                </a:solidFill>
              </a:rPr>
              <a:t>Introduction</a:t>
            </a:r>
            <a:endParaRPr lang="en-US" sz="2400" b="0" dirty="0">
              <a:ln>
                <a:solidFill>
                  <a:srgbClr val="FFFF00"/>
                </a:solidFill>
              </a:ln>
              <a:solidFill>
                <a:srgbClr val="FFFF00"/>
              </a:solidFill>
            </a:endParaRPr>
          </a:p>
          <a:p>
            <a:pPr algn="just"/>
            <a:br>
              <a:rPr lang="en-US" b="0" dirty="0">
                <a:solidFill>
                  <a:schemeClr val="bg1"/>
                </a:solidFill>
              </a:rPr>
            </a:br>
            <a:r>
              <a:rPr lang="en-US" dirty="0">
                <a:solidFill>
                  <a:schemeClr val="bg1"/>
                </a:solidFill>
              </a:rPr>
              <a:t>Rock, Paper, Scissors is a childhood game that we intend to program and create for computers. Our project should work as follows:</a:t>
            </a:r>
          </a:p>
          <a:p>
            <a:pPr algn="just"/>
            <a:endParaRPr lang="en-US" b="0" dirty="0">
              <a:solidFill>
                <a:schemeClr val="bg1"/>
              </a:solidFill>
            </a:endParaRPr>
          </a:p>
          <a:p>
            <a:pPr algn="just" fontAlgn="base"/>
            <a:r>
              <a:rPr lang="en-US" dirty="0">
                <a:solidFill>
                  <a:schemeClr val="bg1"/>
                </a:solidFill>
              </a:rPr>
              <a:t> </a:t>
            </a:r>
            <a:r>
              <a:rPr lang="en-US" dirty="0">
                <a:solidFill>
                  <a:schemeClr val="bg1"/>
                </a:solidFill>
                <a:latin typeface="+mj-lt"/>
              </a:rPr>
              <a:t>1</a:t>
            </a:r>
            <a:r>
              <a:rPr lang="en-US" dirty="0">
                <a:solidFill>
                  <a:schemeClr val="bg1"/>
                </a:solidFill>
              </a:rPr>
              <a:t>)When the program begins, the user is asked for the number of rounds that he wants to play. The source code is looped for that many times.</a:t>
            </a:r>
          </a:p>
          <a:p>
            <a:pPr algn="just" fontAlgn="base"/>
            <a:br>
              <a:rPr lang="en-US" b="0" dirty="0">
                <a:solidFill>
                  <a:schemeClr val="bg1"/>
                </a:solidFill>
              </a:rPr>
            </a:br>
            <a:r>
              <a:rPr lang="en-US" b="0" dirty="0">
                <a:solidFill>
                  <a:schemeClr val="bg1"/>
                </a:solidFill>
                <a:latin typeface="+mj-lt"/>
              </a:rPr>
              <a:t>2</a:t>
            </a:r>
            <a:r>
              <a:rPr lang="en-US" b="0" dirty="0">
                <a:solidFill>
                  <a:schemeClr val="bg1"/>
                </a:solidFill>
              </a:rPr>
              <a:t>)</a:t>
            </a:r>
            <a:r>
              <a:rPr lang="en-US" dirty="0">
                <a:solidFill>
                  <a:schemeClr val="bg1"/>
                </a:solidFill>
              </a:rPr>
              <a:t>Next, a random number in the range of 1 through 3 is generated using the rand() function. If the number is 1, then the computer has chosen rock. If the number is 2, then the computer has chosen paper. If the number is 3, then the computer has chosen scissors.</a:t>
            </a:r>
          </a:p>
          <a:p>
            <a:pPr algn="just" fontAlgn="base"/>
            <a:br>
              <a:rPr lang="en-US" b="0" dirty="0">
                <a:solidFill>
                  <a:schemeClr val="bg1"/>
                </a:solidFill>
              </a:rPr>
            </a:br>
            <a:r>
              <a:rPr lang="en-US" b="0" dirty="0">
                <a:solidFill>
                  <a:schemeClr val="bg1"/>
                </a:solidFill>
                <a:latin typeface="+mj-lt"/>
              </a:rPr>
              <a:t>3</a:t>
            </a:r>
            <a:r>
              <a:rPr lang="en-US" b="0" dirty="0">
                <a:solidFill>
                  <a:schemeClr val="bg1"/>
                </a:solidFill>
              </a:rPr>
              <a:t>)</a:t>
            </a:r>
            <a:r>
              <a:rPr lang="en-US" dirty="0">
                <a:solidFill>
                  <a:schemeClr val="bg1"/>
                </a:solidFill>
              </a:rPr>
              <a:t>Then, the user enters his or her choice, i.e., 1 for rock, 2 for paper and 3 for scissors.</a:t>
            </a:r>
          </a:p>
          <a:p>
            <a:pPr algn="just" fontAlgn="base"/>
            <a:br>
              <a:rPr lang="en-US" b="0" dirty="0">
                <a:solidFill>
                  <a:schemeClr val="bg1"/>
                </a:solidFill>
              </a:rPr>
            </a:br>
            <a:r>
              <a:rPr lang="en-US" b="0" dirty="0">
                <a:solidFill>
                  <a:schemeClr val="bg1"/>
                </a:solidFill>
                <a:latin typeface="+mj-lt"/>
              </a:rPr>
              <a:t>4</a:t>
            </a:r>
            <a:r>
              <a:rPr lang="en-US" b="0" dirty="0">
                <a:solidFill>
                  <a:schemeClr val="bg1"/>
                </a:solidFill>
              </a:rPr>
              <a:t>)</a:t>
            </a:r>
            <a:r>
              <a:rPr lang="en-US" dirty="0">
                <a:solidFill>
                  <a:schemeClr val="bg1"/>
                </a:solidFill>
              </a:rPr>
              <a:t>The computer’s choice is displayed.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343677.jpg"/>
          <p:cNvPicPr>
            <a:picLocks noChangeAspect="1"/>
          </p:cNvPicPr>
          <p:nvPr/>
        </p:nvPicPr>
        <p:blipFill>
          <a:blip r:embed="rId2"/>
          <a:stretch>
            <a:fillRect/>
          </a:stretch>
        </p:blipFill>
        <p:spPr>
          <a:xfrm>
            <a:off x="0" y="19050"/>
            <a:ext cx="9144000" cy="6838950"/>
          </a:xfrm>
          <a:prstGeom prst="rect">
            <a:avLst/>
          </a:prstGeom>
        </p:spPr>
      </p:pic>
      <p:sp>
        <p:nvSpPr>
          <p:cNvPr id="3" name="TextBox 2"/>
          <p:cNvSpPr txBox="1"/>
          <p:nvPr/>
        </p:nvSpPr>
        <p:spPr>
          <a:xfrm>
            <a:off x="457200" y="609600"/>
            <a:ext cx="7924800" cy="4247317"/>
          </a:xfrm>
          <a:prstGeom prst="rect">
            <a:avLst/>
          </a:prstGeom>
          <a:noFill/>
        </p:spPr>
        <p:txBody>
          <a:bodyPr wrap="square" rtlCol="0">
            <a:spAutoFit/>
          </a:bodyPr>
          <a:lstStyle/>
          <a:p>
            <a:pPr algn="just" fontAlgn="base"/>
            <a:r>
              <a:rPr lang="en-US" dirty="0">
                <a:solidFill>
                  <a:schemeClr val="bg1"/>
                </a:solidFill>
                <a:latin typeface="+mj-lt"/>
              </a:rPr>
              <a:t>5)</a:t>
            </a:r>
            <a:r>
              <a:rPr lang="en-US" dirty="0">
                <a:solidFill>
                  <a:schemeClr val="bg1"/>
                </a:solidFill>
              </a:rPr>
              <a:t>A winner for the round is selected according to the following rules:</a:t>
            </a:r>
          </a:p>
          <a:p>
            <a:pPr marL="285750" indent="-285750" algn="just" fontAlgn="base">
              <a:buSzPct val="128000"/>
              <a:buFont typeface="Arial" panose="020B0604020202020204" pitchFamily="34" charset="0"/>
              <a:buChar char="•"/>
            </a:pPr>
            <a:r>
              <a:rPr lang="en-US" dirty="0">
                <a:solidFill>
                  <a:schemeClr val="bg1"/>
                </a:solidFill>
              </a:rPr>
              <a:t>If one player chooses rock and the other player chooses scissors, the rock wins. (The rock smashes the scissors.)</a:t>
            </a:r>
          </a:p>
          <a:p>
            <a:pPr marL="285750" indent="-285750" algn="just" fontAlgn="base">
              <a:buSzPct val="128000"/>
              <a:buFont typeface="Arial" panose="020B0604020202020204" pitchFamily="34" charset="0"/>
              <a:buChar char="•"/>
            </a:pPr>
            <a:endParaRPr lang="en-US" dirty="0">
              <a:solidFill>
                <a:schemeClr val="bg1"/>
              </a:solidFill>
            </a:endParaRPr>
          </a:p>
          <a:p>
            <a:pPr marL="285750" indent="-285750" algn="just" fontAlgn="base">
              <a:buSzPct val="128000"/>
              <a:buFont typeface="Arial" panose="020B0604020202020204" pitchFamily="34" charset="0"/>
              <a:buChar char="•"/>
            </a:pPr>
            <a:r>
              <a:rPr lang="en-US" dirty="0">
                <a:solidFill>
                  <a:schemeClr val="bg1"/>
                </a:solidFill>
              </a:rPr>
              <a:t>If one player chooses scissors and the other player chooses paper, the scissors wins.(Scissors cuts paper.)</a:t>
            </a:r>
            <a:r>
              <a:rPr lang="en-US" dirty="0"/>
              <a:t> </a:t>
            </a:r>
          </a:p>
          <a:p>
            <a:pPr marL="285750" indent="-285750" algn="just" fontAlgn="base">
              <a:buSzPct val="128000"/>
              <a:buFont typeface="Arial" panose="020B0604020202020204" pitchFamily="34" charset="0"/>
              <a:buChar char="•"/>
            </a:pPr>
            <a:endParaRPr lang="en-US" dirty="0">
              <a:solidFill>
                <a:schemeClr val="bg1"/>
              </a:solidFill>
            </a:endParaRPr>
          </a:p>
          <a:p>
            <a:pPr marL="285750" indent="-285750" algn="just" fontAlgn="base">
              <a:buSzPct val="128000"/>
              <a:buFont typeface="Arial" panose="020B0604020202020204" pitchFamily="34" charset="0"/>
              <a:buChar char="•"/>
            </a:pPr>
            <a:r>
              <a:rPr lang="en-US" dirty="0">
                <a:solidFill>
                  <a:schemeClr val="bg1"/>
                </a:solidFill>
              </a:rPr>
              <a:t>If one player chooses paper and the other player chooses rock, then paper wins. (Paper wraps rock.)</a:t>
            </a:r>
          </a:p>
          <a:p>
            <a:pPr marL="285750" indent="-285750" algn="just" fontAlgn="base">
              <a:buSzPct val="128000"/>
              <a:buFont typeface="Arial" panose="020B0604020202020204" pitchFamily="34" charset="0"/>
              <a:buChar char="•"/>
            </a:pPr>
            <a:endParaRPr lang="en-US" dirty="0">
              <a:solidFill>
                <a:schemeClr val="bg1"/>
              </a:solidFill>
            </a:endParaRPr>
          </a:p>
          <a:p>
            <a:pPr marL="285750" indent="-285750" algn="just" fontAlgn="base">
              <a:buSzPct val="128000"/>
              <a:buFont typeface="Arial" panose="020B0604020202020204" pitchFamily="34" charset="0"/>
              <a:buChar char="•"/>
            </a:pPr>
            <a:r>
              <a:rPr lang="en-US" dirty="0">
                <a:solidFill>
                  <a:schemeClr val="bg1"/>
                </a:solidFill>
              </a:rPr>
              <a:t>If both players make the same choice, it's a draw.</a:t>
            </a:r>
          </a:p>
          <a:p>
            <a:pPr algn="just" fontAlgn="base"/>
            <a:endParaRPr lang="en-US" dirty="0">
              <a:solidFill>
                <a:schemeClr val="bg1"/>
              </a:solidFill>
            </a:endParaRPr>
          </a:p>
          <a:p>
            <a:pPr algn="just" fontAlgn="base"/>
            <a:r>
              <a:rPr lang="en-US" dirty="0">
                <a:solidFill>
                  <a:schemeClr val="bg1"/>
                </a:solidFill>
              </a:rPr>
              <a:t>6) After all the rounds are over, the player with the most wins is declared the winner of the entire game.</a:t>
            </a:r>
          </a:p>
          <a:p>
            <a:pPr algn="just"/>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343677.jpg"/>
          <p:cNvPicPr>
            <a:picLocks noChangeAspect="1"/>
          </p:cNvPicPr>
          <p:nvPr/>
        </p:nvPicPr>
        <p:blipFill>
          <a:blip r:embed="rId2"/>
          <a:stretch>
            <a:fillRect/>
          </a:stretch>
        </p:blipFill>
        <p:spPr>
          <a:xfrm>
            <a:off x="0" y="19050"/>
            <a:ext cx="9144000" cy="6838950"/>
          </a:xfrm>
          <a:prstGeom prst="rect">
            <a:avLst/>
          </a:prstGeom>
        </p:spPr>
      </p:pic>
      <p:sp>
        <p:nvSpPr>
          <p:cNvPr id="3" name="TextBox 2"/>
          <p:cNvSpPr txBox="1"/>
          <p:nvPr/>
        </p:nvSpPr>
        <p:spPr>
          <a:xfrm>
            <a:off x="838200" y="304800"/>
            <a:ext cx="7543800" cy="3634328"/>
          </a:xfrm>
          <a:prstGeom prst="rect">
            <a:avLst/>
          </a:prstGeom>
          <a:noFill/>
        </p:spPr>
        <p:txBody>
          <a:bodyPr wrap="square" rtlCol="0">
            <a:spAutoFit/>
          </a:bodyPr>
          <a:lstStyle/>
          <a:p>
            <a:r>
              <a:rPr lang="en-US" sz="2400" b="1" dirty="0">
                <a:ln>
                  <a:solidFill>
                    <a:srgbClr val="FFFF00"/>
                  </a:solidFill>
                </a:ln>
                <a:solidFill>
                  <a:srgbClr val="FFFF00"/>
                </a:solidFill>
              </a:rPr>
              <a:t>Chapter-</a:t>
            </a:r>
            <a:r>
              <a:rPr lang="en-US" sz="2400" b="1" dirty="0">
                <a:ln>
                  <a:solidFill>
                    <a:srgbClr val="FFFF00"/>
                  </a:solidFill>
                </a:ln>
                <a:solidFill>
                  <a:srgbClr val="FFFF00"/>
                </a:solidFill>
                <a:latin typeface="+mj-lt"/>
              </a:rPr>
              <a:t>2</a:t>
            </a:r>
            <a:endParaRPr lang="en-US" sz="2400" b="1" dirty="0">
              <a:ln>
                <a:solidFill>
                  <a:srgbClr val="FFFF00"/>
                </a:solidFill>
              </a:ln>
              <a:solidFill>
                <a:srgbClr val="FFFF00"/>
              </a:solidFill>
            </a:endParaRPr>
          </a:p>
          <a:p>
            <a:pPr algn="ctr"/>
            <a:r>
              <a:rPr lang="en-US" sz="2400" b="1" dirty="0">
                <a:ln>
                  <a:solidFill>
                    <a:srgbClr val="FFFF00"/>
                  </a:solidFill>
                </a:ln>
                <a:solidFill>
                  <a:srgbClr val="FFFF00"/>
                </a:solidFill>
              </a:rPr>
              <a:t>         Objective</a:t>
            </a:r>
          </a:p>
          <a:p>
            <a:br>
              <a:rPr lang="en-US" b="0" dirty="0">
                <a:solidFill>
                  <a:schemeClr val="bg1"/>
                </a:solidFill>
              </a:rPr>
            </a:br>
            <a:endParaRPr lang="en-US" b="0" dirty="0">
              <a:solidFill>
                <a:schemeClr val="bg1"/>
              </a:solidFill>
            </a:endParaRPr>
          </a:p>
          <a:p>
            <a:pPr algn="just" fontAlgn="base">
              <a:lnSpc>
                <a:spcPct val="115000"/>
              </a:lnSpc>
              <a:spcAft>
                <a:spcPts val="800"/>
              </a:spcAft>
            </a:pPr>
            <a:r>
              <a:rPr lang="en-IN" dirty="0">
                <a:solidFill>
                  <a:schemeClr val="bg1"/>
                </a:solidFill>
              </a:rPr>
              <a:t>The stone, paper, scissors game is often played for fair choosing during a dispute or while making unbiased decisions. The objective of our project is to develop this fun game to play on computer. Using our knowledge of C language, we are trying to recreate the stone, paper, scissors hand game that we played in our childhood so that you can play against the computer.</a:t>
            </a:r>
          </a:p>
          <a:p>
            <a:br>
              <a:rPr lang="en-US" dirty="0"/>
            </a:b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343677.jpg"/>
          <p:cNvPicPr>
            <a:picLocks noChangeAspect="1"/>
          </p:cNvPicPr>
          <p:nvPr/>
        </p:nvPicPr>
        <p:blipFill>
          <a:blip r:embed="rId2"/>
          <a:stretch>
            <a:fillRect/>
          </a:stretch>
        </p:blipFill>
        <p:spPr>
          <a:xfrm>
            <a:off x="0" y="0"/>
            <a:ext cx="9144000" cy="6838950"/>
          </a:xfrm>
          <a:prstGeom prst="rect">
            <a:avLst/>
          </a:prstGeom>
        </p:spPr>
      </p:pic>
      <p:sp>
        <p:nvSpPr>
          <p:cNvPr id="3" name="TextBox 2"/>
          <p:cNvSpPr txBox="1"/>
          <p:nvPr/>
        </p:nvSpPr>
        <p:spPr>
          <a:xfrm>
            <a:off x="381000" y="609600"/>
            <a:ext cx="8534400" cy="3046988"/>
          </a:xfrm>
          <a:prstGeom prst="rect">
            <a:avLst/>
          </a:prstGeom>
          <a:noFill/>
        </p:spPr>
        <p:txBody>
          <a:bodyPr wrap="square" rtlCol="0">
            <a:spAutoFit/>
          </a:bodyPr>
          <a:lstStyle/>
          <a:p>
            <a:r>
              <a:rPr lang="en-US" sz="2400" b="1" dirty="0">
                <a:ln>
                  <a:solidFill>
                    <a:srgbClr val="FFFF00"/>
                  </a:solidFill>
                </a:ln>
                <a:solidFill>
                  <a:srgbClr val="FFFF00"/>
                </a:solidFill>
              </a:rPr>
              <a:t>Chapter-</a:t>
            </a:r>
            <a:r>
              <a:rPr lang="en-US" sz="2400" b="1" dirty="0">
                <a:ln>
                  <a:solidFill>
                    <a:srgbClr val="FFFF00"/>
                  </a:solidFill>
                </a:ln>
                <a:solidFill>
                  <a:srgbClr val="FFFF00"/>
                </a:solidFill>
                <a:latin typeface="+mj-lt"/>
              </a:rPr>
              <a:t>3        </a:t>
            </a:r>
          </a:p>
          <a:p>
            <a:pPr algn="ctr"/>
            <a:r>
              <a:rPr lang="en-US" sz="2400" b="1" dirty="0">
                <a:ln>
                  <a:solidFill>
                    <a:srgbClr val="FFFF00"/>
                  </a:solidFill>
                </a:ln>
                <a:solidFill>
                  <a:srgbClr val="FFFF00"/>
                </a:solidFill>
              </a:rPr>
              <a:t>System Requirement Specification</a:t>
            </a:r>
            <a:endParaRPr lang="en-US" b="0" dirty="0">
              <a:ln>
                <a:solidFill>
                  <a:srgbClr val="FFFF00"/>
                </a:solidFill>
              </a:ln>
              <a:solidFill>
                <a:srgbClr val="FFFF00"/>
              </a:solidFill>
            </a:endParaRPr>
          </a:p>
          <a:p>
            <a:pPr algn="just"/>
            <a:br>
              <a:rPr lang="en-US" b="0" dirty="0">
                <a:solidFill>
                  <a:schemeClr val="bg1"/>
                </a:solidFill>
              </a:rPr>
            </a:br>
            <a:r>
              <a:rPr lang="en-US" b="1" dirty="0">
                <a:solidFill>
                  <a:srgbClr val="FFFF00"/>
                </a:solidFill>
              </a:rPr>
              <a:t>SOFTWARE REQUIREMENTS:</a:t>
            </a:r>
          </a:p>
          <a:p>
            <a:pPr algn="just"/>
            <a:r>
              <a:rPr lang="en-US" dirty="0">
                <a:solidFill>
                  <a:schemeClr val="bg1"/>
                </a:solidFill>
              </a:rPr>
              <a:t>   Language used: C </a:t>
            </a:r>
            <a:endParaRPr lang="en-US" b="0" dirty="0">
              <a:solidFill>
                <a:schemeClr val="bg1"/>
              </a:solidFill>
            </a:endParaRPr>
          </a:p>
          <a:p>
            <a:pPr algn="just"/>
            <a:r>
              <a:rPr lang="en-US" dirty="0">
                <a:solidFill>
                  <a:schemeClr val="bg1"/>
                </a:solidFill>
              </a:rPr>
              <a:t>   Operating System: Windows 7</a:t>
            </a:r>
            <a:endParaRPr lang="en-US" b="0" dirty="0">
              <a:solidFill>
                <a:schemeClr val="bg1"/>
              </a:solidFill>
            </a:endParaRPr>
          </a:p>
          <a:p>
            <a:pPr algn="just"/>
            <a:br>
              <a:rPr lang="en-US" b="0" dirty="0">
                <a:solidFill>
                  <a:schemeClr val="bg1"/>
                </a:solidFill>
              </a:rPr>
            </a:br>
            <a:r>
              <a:rPr lang="en-US" dirty="0">
                <a:solidFill>
                  <a:schemeClr val="bg1"/>
                </a:solidFill>
              </a:rPr>
              <a:t> </a:t>
            </a:r>
            <a:r>
              <a:rPr lang="en-US" b="1" dirty="0">
                <a:solidFill>
                  <a:srgbClr val="FFFF00"/>
                </a:solidFill>
              </a:rPr>
              <a:t>HARDWARE REQUIREMENTS:</a:t>
            </a:r>
          </a:p>
          <a:p>
            <a:pPr algn="just"/>
            <a:r>
              <a:rPr lang="en-US" dirty="0">
                <a:solidFill>
                  <a:schemeClr val="bg1"/>
                </a:solidFill>
              </a:rPr>
              <a:t>    Hard Disk: 512 GB</a:t>
            </a:r>
            <a:endParaRPr lang="en-US" b="0" dirty="0">
              <a:solidFill>
                <a:schemeClr val="bg1"/>
              </a:solidFill>
            </a:endParaRPr>
          </a:p>
          <a:p>
            <a:pPr algn="just"/>
            <a:r>
              <a:rPr lang="en-US" dirty="0">
                <a:solidFill>
                  <a:schemeClr val="bg1"/>
                </a:solidFill>
              </a:rPr>
              <a:t>     Processor: Intel Core i3 (Minimum)</a:t>
            </a:r>
            <a:endParaRPr lang="en-US" b="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F5CC36-2D4C-490E-B964-D9D417244CE9}"/>
              </a:ext>
            </a:extLst>
          </p:cNvPr>
          <p:cNvPicPr>
            <a:picLocks noChangeAspect="1"/>
          </p:cNvPicPr>
          <p:nvPr/>
        </p:nvPicPr>
        <p:blipFill>
          <a:blip r:embed="rId2"/>
          <a:stretch>
            <a:fillRect/>
          </a:stretch>
        </p:blipFill>
        <p:spPr>
          <a:xfrm>
            <a:off x="0" y="9144"/>
            <a:ext cx="9144000" cy="6839712"/>
          </a:xfrm>
          <a:prstGeom prst="rect">
            <a:avLst/>
          </a:prstGeom>
        </p:spPr>
      </p:pic>
      <p:sp>
        <p:nvSpPr>
          <p:cNvPr id="4" name="TextBox 3">
            <a:extLst>
              <a:ext uri="{FF2B5EF4-FFF2-40B4-BE49-F238E27FC236}">
                <a16:creationId xmlns:a16="http://schemas.microsoft.com/office/drawing/2014/main" id="{E202B316-BE83-4C79-B226-E8B998DDB366}"/>
              </a:ext>
            </a:extLst>
          </p:cNvPr>
          <p:cNvSpPr txBox="1"/>
          <p:nvPr/>
        </p:nvSpPr>
        <p:spPr>
          <a:xfrm>
            <a:off x="381000" y="609600"/>
            <a:ext cx="8534400" cy="1801775"/>
          </a:xfrm>
          <a:prstGeom prst="rect">
            <a:avLst/>
          </a:prstGeom>
          <a:noFill/>
        </p:spPr>
        <p:txBody>
          <a:bodyPr wrap="square" rtlCol="0">
            <a:spAutoFit/>
          </a:bodyPr>
          <a:lstStyle/>
          <a:p>
            <a:r>
              <a:rPr lang="en-US" sz="2400" b="1" dirty="0">
                <a:ln>
                  <a:solidFill>
                    <a:srgbClr val="FFFF00"/>
                  </a:solidFill>
                </a:ln>
                <a:solidFill>
                  <a:srgbClr val="FFFF00"/>
                </a:solidFill>
              </a:rPr>
              <a:t>Chapter-</a:t>
            </a:r>
            <a:r>
              <a:rPr lang="en-US" sz="2400" b="1" dirty="0">
                <a:ln>
                  <a:solidFill>
                    <a:srgbClr val="FFFF00"/>
                  </a:solidFill>
                </a:ln>
                <a:solidFill>
                  <a:srgbClr val="FFFF00"/>
                </a:solidFill>
                <a:latin typeface="+mj-lt"/>
              </a:rPr>
              <a:t>4       </a:t>
            </a:r>
          </a:p>
          <a:p>
            <a:pPr algn="ctr"/>
            <a:r>
              <a:rPr lang="en-US" sz="2400" b="1" dirty="0">
                <a:ln>
                  <a:solidFill>
                    <a:srgbClr val="FFFF00"/>
                  </a:solidFill>
                </a:ln>
                <a:solidFill>
                  <a:srgbClr val="FFFF00"/>
                </a:solidFill>
              </a:rPr>
              <a:t>System Design</a:t>
            </a:r>
            <a:endParaRPr lang="en-US" b="0" dirty="0">
              <a:ln>
                <a:solidFill>
                  <a:srgbClr val="FFFF00"/>
                </a:solidFill>
              </a:ln>
              <a:solidFill>
                <a:srgbClr val="FFFF00"/>
              </a:solidFill>
            </a:endParaRPr>
          </a:p>
          <a:p>
            <a:pPr algn="just" fontAlgn="base">
              <a:lnSpc>
                <a:spcPct val="115000"/>
              </a:lnSpc>
              <a:spcAft>
                <a:spcPts val="800"/>
              </a:spcAft>
            </a:pPr>
            <a:br>
              <a:rPr lang="en-US" b="0" dirty="0">
                <a:solidFill>
                  <a:schemeClr val="bg1"/>
                </a:solidFill>
              </a:rPr>
            </a:br>
            <a:r>
              <a:rPr lang="en-IN" sz="1600" dirty="0">
                <a:solidFill>
                  <a:schemeClr val="bg1"/>
                </a:solidFill>
              </a:rPr>
              <a:t>The project is designed in a simplistic manner using functions and if-else if ladder.</a:t>
            </a:r>
          </a:p>
          <a:p>
            <a:pPr algn="just" fontAlgn="base">
              <a:lnSpc>
                <a:spcPct val="115000"/>
              </a:lnSpc>
              <a:spcAft>
                <a:spcPts val="800"/>
              </a:spcAft>
            </a:pPr>
            <a:r>
              <a:rPr lang="en-IN" sz="1600" dirty="0">
                <a:solidFill>
                  <a:schemeClr val="bg1"/>
                </a:solidFill>
              </a:rPr>
              <a:t>(Algorithm)</a:t>
            </a:r>
          </a:p>
        </p:txBody>
      </p:sp>
      <p:sp>
        <p:nvSpPr>
          <p:cNvPr id="6" name="TextBox 5">
            <a:extLst>
              <a:ext uri="{FF2B5EF4-FFF2-40B4-BE49-F238E27FC236}">
                <a16:creationId xmlns:a16="http://schemas.microsoft.com/office/drawing/2014/main" id="{E979CB12-819B-493F-9530-357CB8D1BB2E}"/>
              </a:ext>
            </a:extLst>
          </p:cNvPr>
          <p:cNvSpPr txBox="1"/>
          <p:nvPr/>
        </p:nvSpPr>
        <p:spPr>
          <a:xfrm>
            <a:off x="1600200" y="2277274"/>
            <a:ext cx="4641980" cy="1564339"/>
          </a:xfrm>
          <a:prstGeom prst="rect">
            <a:avLst/>
          </a:prstGeom>
          <a:noFill/>
        </p:spPr>
        <p:txBody>
          <a:bodyPr wrap="square">
            <a:spAutoFit/>
          </a:bodyPr>
          <a:lstStyle/>
          <a:p>
            <a:pPr marL="342900" lvl="0" indent="-342900" algn="just">
              <a:lnSpc>
                <a:spcPct val="115000"/>
              </a:lnSpc>
              <a:buFont typeface="+mj-lt"/>
              <a:buAutoNum type="arabicPeriod"/>
            </a:pPr>
            <a:r>
              <a:rPr lang="en-US" sz="1400" dirty="0">
                <a:solidFill>
                  <a:schemeClr val="bg1"/>
                </a:solidFill>
              </a:rPr>
              <a:t>START</a:t>
            </a:r>
            <a:endParaRPr lang="en-IN" sz="1400" dirty="0">
              <a:solidFill>
                <a:schemeClr val="bg1"/>
              </a:solidFill>
            </a:endParaRPr>
          </a:p>
          <a:p>
            <a:pPr marL="342900" lvl="0" indent="-342900" algn="just">
              <a:lnSpc>
                <a:spcPct val="115000"/>
              </a:lnSpc>
              <a:buFont typeface="+mj-lt"/>
              <a:buAutoNum type="arabicPeriod"/>
            </a:pPr>
            <a:r>
              <a:rPr lang="en-US" sz="1400" dirty="0">
                <a:solidFill>
                  <a:schemeClr val="bg1"/>
                </a:solidFill>
              </a:rPr>
              <a:t>Input ‘n’ no. of rounds.</a:t>
            </a:r>
            <a:endParaRPr lang="en-IN" sz="1400" dirty="0">
              <a:solidFill>
                <a:schemeClr val="bg1"/>
              </a:solidFill>
            </a:endParaRPr>
          </a:p>
          <a:p>
            <a:pPr marL="342900" lvl="0" indent="-342900" algn="just">
              <a:lnSpc>
                <a:spcPct val="115000"/>
              </a:lnSpc>
              <a:buFont typeface="+mj-lt"/>
              <a:buAutoNum type="arabicPeriod"/>
            </a:pPr>
            <a:r>
              <a:rPr lang="en-US" sz="1400" dirty="0">
                <a:solidFill>
                  <a:schemeClr val="bg1"/>
                </a:solidFill>
              </a:rPr>
              <a:t>For n times, repeat step 4 to 10:</a:t>
            </a:r>
            <a:endParaRPr lang="en-IN" sz="1400" dirty="0">
              <a:solidFill>
                <a:schemeClr val="bg1"/>
              </a:solidFill>
            </a:endParaRPr>
          </a:p>
          <a:p>
            <a:pPr marL="342900" lvl="0" indent="-342900" algn="just">
              <a:lnSpc>
                <a:spcPct val="115000"/>
              </a:lnSpc>
              <a:buFont typeface="+mj-lt"/>
              <a:buAutoNum type="arabicPeriod"/>
            </a:pPr>
            <a:r>
              <a:rPr lang="en-US" sz="1400" dirty="0">
                <a:solidFill>
                  <a:schemeClr val="bg1"/>
                </a:solidFill>
              </a:rPr>
              <a:t>Display the 3 choices.</a:t>
            </a:r>
            <a:endParaRPr lang="en-IN" sz="1400" dirty="0">
              <a:solidFill>
                <a:schemeClr val="bg1"/>
              </a:solidFill>
            </a:endParaRPr>
          </a:p>
          <a:p>
            <a:pPr marL="342900" lvl="0" indent="-342900" algn="just">
              <a:lnSpc>
                <a:spcPct val="115000"/>
              </a:lnSpc>
              <a:buFont typeface="+mj-lt"/>
              <a:buAutoNum type="arabicPeriod"/>
            </a:pPr>
            <a:r>
              <a:rPr lang="en-US" sz="1400" dirty="0">
                <a:solidFill>
                  <a:schemeClr val="bg1"/>
                </a:solidFill>
              </a:rPr>
              <a:t>Input User’s choice.</a:t>
            </a:r>
            <a:endParaRPr lang="en-IN" sz="1400" dirty="0">
              <a:solidFill>
                <a:schemeClr val="bg1"/>
              </a:solidFill>
            </a:endParaRPr>
          </a:p>
          <a:p>
            <a:pPr marL="342900" lvl="0" indent="-342900" algn="just">
              <a:lnSpc>
                <a:spcPct val="115000"/>
              </a:lnSpc>
              <a:buFont typeface="+mj-lt"/>
              <a:buAutoNum type="arabicPeriod"/>
            </a:pPr>
            <a:r>
              <a:rPr lang="en-US" sz="1400" dirty="0">
                <a:solidFill>
                  <a:schemeClr val="bg1"/>
                </a:solidFill>
              </a:rPr>
              <a:t>Generate random choice for PC using rand().</a:t>
            </a:r>
            <a:endParaRPr lang="en-IN" sz="1400" dirty="0">
              <a:solidFill>
                <a:schemeClr val="bg1"/>
              </a:solidFill>
            </a:endParaRPr>
          </a:p>
        </p:txBody>
      </p:sp>
      <p:sp>
        <p:nvSpPr>
          <p:cNvPr id="8" name="TextBox 7">
            <a:extLst>
              <a:ext uri="{FF2B5EF4-FFF2-40B4-BE49-F238E27FC236}">
                <a16:creationId xmlns:a16="http://schemas.microsoft.com/office/drawing/2014/main" id="{FCCBB276-0523-49FE-9F77-C802AA93F798}"/>
              </a:ext>
            </a:extLst>
          </p:cNvPr>
          <p:cNvSpPr txBox="1"/>
          <p:nvPr/>
        </p:nvSpPr>
        <p:spPr>
          <a:xfrm>
            <a:off x="1618861" y="3787695"/>
            <a:ext cx="4641980" cy="3050900"/>
          </a:xfrm>
          <a:prstGeom prst="rect">
            <a:avLst/>
          </a:prstGeom>
          <a:noFill/>
        </p:spPr>
        <p:txBody>
          <a:bodyPr wrap="square">
            <a:spAutoFit/>
          </a:bodyPr>
          <a:lstStyle/>
          <a:p>
            <a:pPr marL="342900" lvl="0" indent="-342900" algn="just">
              <a:lnSpc>
                <a:spcPct val="115000"/>
              </a:lnSpc>
              <a:buFont typeface="+mj-lt"/>
              <a:buAutoNum type="arabicPeriod" startAt="7"/>
            </a:pPr>
            <a:r>
              <a:rPr lang="en-US" sz="1400" dirty="0">
                <a:solidFill>
                  <a:schemeClr val="bg1"/>
                </a:solidFill>
              </a:rPr>
              <a:t>If a player chooses rock and the other player chooses scissors:</a:t>
            </a:r>
            <a:endParaRPr lang="en-IN" sz="1400" dirty="0">
              <a:solidFill>
                <a:schemeClr val="bg1"/>
              </a:solidFill>
            </a:endParaRPr>
          </a:p>
          <a:p>
            <a:pPr marL="742950" lvl="1" indent="-285750" algn="just">
              <a:lnSpc>
                <a:spcPct val="115000"/>
              </a:lnSpc>
              <a:buFont typeface="+mj-lt"/>
              <a:buAutoNum type="alphaLcPeriod"/>
            </a:pPr>
            <a:r>
              <a:rPr lang="en-US" sz="1400" dirty="0">
                <a:solidFill>
                  <a:schemeClr val="bg1"/>
                </a:solidFill>
              </a:rPr>
              <a:t>The rock wins.</a:t>
            </a:r>
            <a:endParaRPr lang="en-IN" sz="1400" dirty="0">
              <a:solidFill>
                <a:schemeClr val="bg1"/>
              </a:solidFill>
            </a:endParaRPr>
          </a:p>
          <a:p>
            <a:pPr marL="742950" lvl="1" indent="-285750" algn="just">
              <a:lnSpc>
                <a:spcPct val="115000"/>
              </a:lnSpc>
              <a:buFont typeface="+mj-lt"/>
              <a:buAutoNum type="alphaLcPeriod"/>
            </a:pPr>
            <a:r>
              <a:rPr lang="en-US" sz="1400" dirty="0">
                <a:solidFill>
                  <a:schemeClr val="bg1"/>
                </a:solidFill>
              </a:rPr>
              <a:t>Give one point to winner.</a:t>
            </a:r>
            <a:endParaRPr lang="en-IN" sz="1400" dirty="0">
              <a:solidFill>
                <a:schemeClr val="bg1"/>
              </a:solidFill>
            </a:endParaRPr>
          </a:p>
          <a:p>
            <a:pPr marL="342900" lvl="0" indent="-342900" algn="just">
              <a:lnSpc>
                <a:spcPct val="115000"/>
              </a:lnSpc>
              <a:buFont typeface="+mj-lt"/>
              <a:buAutoNum type="arabicPeriod" startAt="7"/>
            </a:pPr>
            <a:r>
              <a:rPr lang="en-US" sz="1400" dirty="0">
                <a:solidFill>
                  <a:schemeClr val="bg1"/>
                </a:solidFill>
              </a:rPr>
              <a:t>If a player chooses scissors and the other player chooses paper:</a:t>
            </a:r>
            <a:endParaRPr lang="en-IN" sz="1400" dirty="0">
              <a:solidFill>
                <a:schemeClr val="bg1"/>
              </a:solidFill>
            </a:endParaRPr>
          </a:p>
          <a:p>
            <a:pPr marL="742950" lvl="1" indent="-285750" algn="just">
              <a:lnSpc>
                <a:spcPct val="115000"/>
              </a:lnSpc>
              <a:buFont typeface="+mj-lt"/>
              <a:buAutoNum type="alphaLcPeriod"/>
            </a:pPr>
            <a:r>
              <a:rPr lang="en-US" sz="1400" dirty="0">
                <a:solidFill>
                  <a:schemeClr val="bg1"/>
                </a:solidFill>
              </a:rPr>
              <a:t>The scissors win.</a:t>
            </a:r>
            <a:endParaRPr lang="en-IN" sz="1400" dirty="0">
              <a:solidFill>
                <a:schemeClr val="bg1"/>
              </a:solidFill>
            </a:endParaRPr>
          </a:p>
          <a:p>
            <a:pPr marL="742950" lvl="1" indent="-285750" algn="just">
              <a:lnSpc>
                <a:spcPct val="115000"/>
              </a:lnSpc>
              <a:buFont typeface="+mj-lt"/>
              <a:buAutoNum type="alphaLcPeriod"/>
            </a:pPr>
            <a:r>
              <a:rPr lang="en-US" sz="1400" dirty="0">
                <a:solidFill>
                  <a:schemeClr val="bg1"/>
                </a:solidFill>
              </a:rPr>
              <a:t>Give one point to winner.</a:t>
            </a:r>
            <a:endParaRPr lang="en-IN" sz="1400" dirty="0">
              <a:solidFill>
                <a:schemeClr val="bg1"/>
              </a:solidFill>
            </a:endParaRPr>
          </a:p>
          <a:p>
            <a:pPr marL="342900" lvl="0" indent="-342900" algn="just">
              <a:lnSpc>
                <a:spcPct val="115000"/>
              </a:lnSpc>
              <a:buFont typeface="+mj-lt"/>
              <a:buAutoNum type="arabicPeriod" startAt="7"/>
            </a:pPr>
            <a:r>
              <a:rPr lang="en-US" sz="1400" dirty="0">
                <a:solidFill>
                  <a:schemeClr val="bg1"/>
                </a:solidFill>
              </a:rPr>
              <a:t>If a player chooses paper and the other player chooses rock:</a:t>
            </a:r>
            <a:endParaRPr lang="en-IN" sz="1400" dirty="0">
              <a:solidFill>
                <a:schemeClr val="bg1"/>
              </a:solidFill>
            </a:endParaRPr>
          </a:p>
          <a:p>
            <a:pPr marL="742950" lvl="1" indent="-285750" algn="just">
              <a:lnSpc>
                <a:spcPct val="115000"/>
              </a:lnSpc>
              <a:buFont typeface="+mj-lt"/>
              <a:buAutoNum type="alphaLcPeriod"/>
            </a:pPr>
            <a:r>
              <a:rPr lang="en-US" sz="1400" dirty="0">
                <a:solidFill>
                  <a:schemeClr val="bg1"/>
                </a:solidFill>
              </a:rPr>
              <a:t>The paper wins.</a:t>
            </a:r>
            <a:endParaRPr lang="en-IN" sz="1400" dirty="0">
              <a:solidFill>
                <a:schemeClr val="bg1"/>
              </a:solidFill>
            </a:endParaRPr>
          </a:p>
          <a:p>
            <a:pPr marL="742950" lvl="1" indent="-285750" algn="just">
              <a:lnSpc>
                <a:spcPct val="115000"/>
              </a:lnSpc>
              <a:buFont typeface="+mj-lt"/>
              <a:buAutoNum type="alphaLcPeriod"/>
            </a:pPr>
            <a:r>
              <a:rPr lang="en-US" sz="1400" dirty="0">
                <a:solidFill>
                  <a:schemeClr val="bg1"/>
                </a:solidFill>
              </a:rPr>
              <a:t>Give one point to winner.</a:t>
            </a:r>
            <a:endParaRPr lang="en-IN" sz="1400" dirty="0">
              <a:solidFill>
                <a:schemeClr val="bg1"/>
              </a:solidFill>
            </a:endParaRPr>
          </a:p>
        </p:txBody>
      </p:sp>
    </p:spTree>
    <p:extLst>
      <p:ext uri="{BB962C8B-B14F-4D97-AF65-F5344CB8AC3E}">
        <p14:creationId xmlns:p14="http://schemas.microsoft.com/office/powerpoint/2010/main" val="4644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F6F111-02EE-4721-AD1E-D028985E289F}"/>
              </a:ext>
            </a:extLst>
          </p:cNvPr>
          <p:cNvPicPr>
            <a:picLocks noChangeAspect="1"/>
          </p:cNvPicPr>
          <p:nvPr/>
        </p:nvPicPr>
        <p:blipFill>
          <a:blip r:embed="rId2"/>
          <a:stretch>
            <a:fillRect/>
          </a:stretch>
        </p:blipFill>
        <p:spPr>
          <a:xfrm>
            <a:off x="0" y="9144"/>
            <a:ext cx="9144000" cy="6839712"/>
          </a:xfrm>
          <a:prstGeom prst="rect">
            <a:avLst/>
          </a:prstGeom>
        </p:spPr>
      </p:pic>
      <p:sp>
        <p:nvSpPr>
          <p:cNvPr id="6" name="TextBox 5">
            <a:extLst>
              <a:ext uri="{FF2B5EF4-FFF2-40B4-BE49-F238E27FC236}">
                <a16:creationId xmlns:a16="http://schemas.microsoft.com/office/drawing/2014/main" id="{66DE6D53-9109-40AD-A290-24D659DD3787}"/>
              </a:ext>
            </a:extLst>
          </p:cNvPr>
          <p:cNvSpPr txBox="1"/>
          <p:nvPr/>
        </p:nvSpPr>
        <p:spPr>
          <a:xfrm>
            <a:off x="1676401" y="762000"/>
            <a:ext cx="4876799" cy="3393493"/>
          </a:xfrm>
          <a:prstGeom prst="rect">
            <a:avLst/>
          </a:prstGeom>
          <a:noFill/>
        </p:spPr>
        <p:txBody>
          <a:bodyPr wrap="square">
            <a:spAutoFit/>
          </a:bodyPr>
          <a:lstStyle/>
          <a:p>
            <a:pPr algn="just" fontAlgn="base">
              <a:lnSpc>
                <a:spcPct val="115000"/>
              </a:lnSpc>
              <a:spcAft>
                <a:spcPts val="800"/>
              </a:spcAft>
            </a:pPr>
            <a:endParaRPr lang="en-US" dirty="0">
              <a:solidFill>
                <a:schemeClr val="bg1"/>
              </a:solidFill>
            </a:endParaRPr>
          </a:p>
          <a:p>
            <a:pPr marL="342900" lvl="0" indent="-342900" algn="just">
              <a:lnSpc>
                <a:spcPct val="115000"/>
              </a:lnSpc>
              <a:buFont typeface="+mj-lt"/>
              <a:buAutoNum type="arabicPeriod" startAt="10"/>
            </a:pPr>
            <a:r>
              <a:rPr lang="en-US" sz="1400" dirty="0">
                <a:solidFill>
                  <a:schemeClr val="bg1"/>
                </a:solidFill>
              </a:rPr>
              <a:t>If both players make the same choice:</a:t>
            </a:r>
            <a:endParaRPr lang="en-IN" sz="1400" dirty="0">
              <a:solidFill>
                <a:schemeClr val="bg1"/>
              </a:solidFill>
            </a:endParaRPr>
          </a:p>
          <a:p>
            <a:pPr marL="742950" lvl="1" indent="-285750" algn="just">
              <a:lnSpc>
                <a:spcPct val="115000"/>
              </a:lnSpc>
              <a:buFont typeface="+mj-lt"/>
              <a:buAutoNum type="alphaLcPeriod"/>
            </a:pPr>
            <a:r>
              <a:rPr lang="en-US" sz="1400" dirty="0">
                <a:solidFill>
                  <a:schemeClr val="bg1"/>
                </a:solidFill>
              </a:rPr>
              <a:t>It's a draw.</a:t>
            </a:r>
            <a:endParaRPr lang="en-IN" sz="1400" dirty="0">
              <a:solidFill>
                <a:schemeClr val="bg1"/>
              </a:solidFill>
            </a:endParaRPr>
          </a:p>
          <a:p>
            <a:pPr marL="742950" lvl="1" indent="-285750" algn="just">
              <a:lnSpc>
                <a:spcPct val="115000"/>
              </a:lnSpc>
              <a:buFont typeface="+mj-lt"/>
              <a:buAutoNum type="alphaLcPeriod"/>
            </a:pPr>
            <a:r>
              <a:rPr lang="en-US" sz="1400" dirty="0">
                <a:solidFill>
                  <a:schemeClr val="bg1"/>
                </a:solidFill>
              </a:rPr>
              <a:t>No one gets point.</a:t>
            </a:r>
            <a:endParaRPr lang="en-IN" sz="1400" dirty="0">
              <a:solidFill>
                <a:schemeClr val="bg1"/>
              </a:solidFill>
            </a:endParaRPr>
          </a:p>
          <a:p>
            <a:pPr marL="342900" lvl="0" indent="-342900" algn="just">
              <a:lnSpc>
                <a:spcPct val="115000"/>
              </a:lnSpc>
              <a:buFont typeface="+mj-lt"/>
              <a:buAutoNum type="arabicPeriod" startAt="10"/>
            </a:pPr>
            <a:r>
              <a:rPr lang="en-US" sz="1400" dirty="0">
                <a:solidFill>
                  <a:schemeClr val="bg1"/>
                </a:solidFill>
              </a:rPr>
              <a:t>Display User’s Total Wins.</a:t>
            </a:r>
            <a:endParaRPr lang="en-IN" sz="1400" dirty="0">
              <a:solidFill>
                <a:schemeClr val="bg1"/>
              </a:solidFill>
            </a:endParaRPr>
          </a:p>
          <a:p>
            <a:pPr marL="342900" lvl="0" indent="-342900" algn="just">
              <a:lnSpc>
                <a:spcPct val="115000"/>
              </a:lnSpc>
              <a:buFont typeface="+mj-lt"/>
              <a:buAutoNum type="arabicPeriod" startAt="10"/>
            </a:pPr>
            <a:r>
              <a:rPr lang="en-US" sz="1400" dirty="0">
                <a:solidFill>
                  <a:schemeClr val="bg1"/>
                </a:solidFill>
              </a:rPr>
              <a:t>Display Computer’s Total Wins.</a:t>
            </a:r>
            <a:endParaRPr lang="en-IN" sz="1400" dirty="0">
              <a:solidFill>
                <a:schemeClr val="bg1"/>
              </a:solidFill>
            </a:endParaRPr>
          </a:p>
          <a:p>
            <a:pPr marL="342900" lvl="0" indent="-342900" algn="just">
              <a:lnSpc>
                <a:spcPct val="115000"/>
              </a:lnSpc>
              <a:buFont typeface="+mj-lt"/>
              <a:buAutoNum type="arabicPeriod" startAt="10"/>
            </a:pPr>
            <a:r>
              <a:rPr lang="en-US" sz="1400" dirty="0">
                <a:solidFill>
                  <a:schemeClr val="bg1"/>
                </a:solidFill>
              </a:rPr>
              <a:t>If User’s Total Wins &gt; Computer’s Total Wins:</a:t>
            </a:r>
            <a:endParaRPr lang="en-IN" sz="1400" dirty="0">
              <a:solidFill>
                <a:schemeClr val="bg1"/>
              </a:solidFill>
            </a:endParaRPr>
          </a:p>
          <a:p>
            <a:pPr marL="742950" lvl="1" indent="-285750" algn="just">
              <a:lnSpc>
                <a:spcPct val="115000"/>
              </a:lnSpc>
              <a:buFont typeface="+mj-lt"/>
              <a:buAutoNum type="alphaLcPeriod"/>
            </a:pPr>
            <a:r>
              <a:rPr lang="en-US" sz="1400" dirty="0">
                <a:solidFill>
                  <a:schemeClr val="bg1"/>
                </a:solidFill>
              </a:rPr>
              <a:t>Display “User Wins”.</a:t>
            </a:r>
            <a:endParaRPr lang="en-IN" sz="1400" dirty="0">
              <a:solidFill>
                <a:schemeClr val="bg1"/>
              </a:solidFill>
            </a:endParaRPr>
          </a:p>
          <a:p>
            <a:pPr marL="342900" lvl="0" indent="-342900" algn="just">
              <a:lnSpc>
                <a:spcPct val="115000"/>
              </a:lnSpc>
              <a:buFont typeface="+mj-lt"/>
              <a:buAutoNum type="arabicPeriod" startAt="10"/>
            </a:pPr>
            <a:r>
              <a:rPr lang="en-US" sz="1400" dirty="0">
                <a:solidFill>
                  <a:schemeClr val="bg1"/>
                </a:solidFill>
              </a:rPr>
              <a:t>If Computer’s Total Wins &gt; User’s Total Wins:</a:t>
            </a:r>
            <a:endParaRPr lang="en-IN" sz="1400" dirty="0">
              <a:solidFill>
                <a:schemeClr val="bg1"/>
              </a:solidFill>
            </a:endParaRPr>
          </a:p>
          <a:p>
            <a:pPr marL="742950" lvl="1" indent="-285750" algn="just">
              <a:lnSpc>
                <a:spcPct val="115000"/>
              </a:lnSpc>
              <a:buFont typeface="+mj-lt"/>
              <a:buAutoNum type="alphaLcPeriod"/>
            </a:pPr>
            <a:r>
              <a:rPr lang="en-US" sz="1400" dirty="0">
                <a:solidFill>
                  <a:schemeClr val="bg1"/>
                </a:solidFill>
              </a:rPr>
              <a:t>Display “Computer Wins”.</a:t>
            </a:r>
            <a:endParaRPr lang="en-IN" sz="1400" dirty="0">
              <a:solidFill>
                <a:schemeClr val="bg1"/>
              </a:solidFill>
            </a:endParaRPr>
          </a:p>
          <a:p>
            <a:pPr marL="342900" lvl="0" indent="-342900" algn="just">
              <a:lnSpc>
                <a:spcPct val="115000"/>
              </a:lnSpc>
              <a:spcAft>
                <a:spcPts val="800"/>
              </a:spcAft>
              <a:buFont typeface="+mj-lt"/>
              <a:buAutoNum type="arabicPeriod" startAt="10"/>
            </a:pPr>
            <a:r>
              <a:rPr lang="en-US" sz="1400" dirty="0">
                <a:solidFill>
                  <a:schemeClr val="bg1"/>
                </a:solidFill>
              </a:rPr>
              <a:t>STOP</a:t>
            </a:r>
            <a:endParaRPr lang="en-IN" sz="1400" dirty="0">
              <a:solidFill>
                <a:schemeClr val="bg1"/>
              </a:solidFill>
            </a:endParaRPr>
          </a:p>
          <a:p>
            <a:pPr algn="just" fontAlgn="base">
              <a:lnSpc>
                <a:spcPct val="115000"/>
              </a:lnSpc>
              <a:spcAft>
                <a:spcPts val="800"/>
              </a:spcAft>
            </a:pPr>
            <a:endParaRPr lang="en-IN" dirty="0">
              <a:solidFill>
                <a:schemeClr val="bg1"/>
              </a:solidFill>
            </a:endParaRPr>
          </a:p>
        </p:txBody>
      </p:sp>
      <p:sp>
        <p:nvSpPr>
          <p:cNvPr id="8" name="TextBox 7">
            <a:extLst>
              <a:ext uri="{FF2B5EF4-FFF2-40B4-BE49-F238E27FC236}">
                <a16:creationId xmlns:a16="http://schemas.microsoft.com/office/drawing/2014/main" id="{DE161D9D-C84C-436E-9F9B-C09F327F17EB}"/>
              </a:ext>
            </a:extLst>
          </p:cNvPr>
          <p:cNvSpPr txBox="1"/>
          <p:nvPr/>
        </p:nvSpPr>
        <p:spPr>
          <a:xfrm>
            <a:off x="342900" y="152400"/>
            <a:ext cx="8458200" cy="830997"/>
          </a:xfrm>
          <a:prstGeom prst="rect">
            <a:avLst/>
          </a:prstGeom>
          <a:noFill/>
        </p:spPr>
        <p:txBody>
          <a:bodyPr wrap="square">
            <a:spAutoFit/>
          </a:bodyPr>
          <a:lstStyle/>
          <a:p>
            <a:r>
              <a:rPr lang="en-US" sz="2400" b="1" dirty="0">
                <a:ln>
                  <a:solidFill>
                    <a:srgbClr val="FFFF00"/>
                  </a:solidFill>
                </a:ln>
                <a:solidFill>
                  <a:srgbClr val="FFFF00"/>
                </a:solidFill>
              </a:rPr>
              <a:t>Chapter-</a:t>
            </a:r>
            <a:r>
              <a:rPr lang="en-US" sz="2400" b="1" dirty="0">
                <a:ln>
                  <a:solidFill>
                    <a:srgbClr val="FFFF00"/>
                  </a:solidFill>
                </a:ln>
                <a:solidFill>
                  <a:srgbClr val="FFFF00"/>
                </a:solidFill>
                <a:latin typeface="+mj-lt"/>
              </a:rPr>
              <a:t>4       </a:t>
            </a:r>
          </a:p>
          <a:p>
            <a:pPr algn="ctr"/>
            <a:r>
              <a:rPr lang="en-US" sz="2400" b="1" dirty="0">
                <a:ln>
                  <a:solidFill>
                    <a:srgbClr val="FFFF00"/>
                  </a:solidFill>
                </a:ln>
                <a:solidFill>
                  <a:srgbClr val="FFFF00"/>
                </a:solidFill>
              </a:rPr>
              <a:t>System Design</a:t>
            </a:r>
            <a:endParaRPr lang="en-US" sz="2400" b="0" dirty="0">
              <a:ln>
                <a:solidFill>
                  <a:srgbClr val="FFFF00"/>
                </a:solidFill>
              </a:ln>
              <a:solidFill>
                <a:srgbClr val="FFFF00"/>
              </a:solidFill>
            </a:endParaRPr>
          </a:p>
        </p:txBody>
      </p:sp>
    </p:spTree>
    <p:extLst>
      <p:ext uri="{BB962C8B-B14F-4D97-AF65-F5344CB8AC3E}">
        <p14:creationId xmlns:p14="http://schemas.microsoft.com/office/powerpoint/2010/main" val="1552747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5641F9-E10F-47B9-B217-04A95FFC91CE}"/>
              </a:ext>
            </a:extLst>
          </p:cNvPr>
          <p:cNvPicPr>
            <a:picLocks noChangeAspect="1"/>
          </p:cNvPicPr>
          <p:nvPr/>
        </p:nvPicPr>
        <p:blipFill>
          <a:blip r:embed="rId2"/>
          <a:stretch>
            <a:fillRect/>
          </a:stretch>
        </p:blipFill>
        <p:spPr>
          <a:xfrm>
            <a:off x="0" y="9144"/>
            <a:ext cx="9144000" cy="6839712"/>
          </a:xfrm>
          <a:prstGeom prst="rect">
            <a:avLst/>
          </a:prstGeom>
        </p:spPr>
      </p:pic>
      <p:sp>
        <p:nvSpPr>
          <p:cNvPr id="6" name="TextBox 5">
            <a:extLst>
              <a:ext uri="{FF2B5EF4-FFF2-40B4-BE49-F238E27FC236}">
                <a16:creationId xmlns:a16="http://schemas.microsoft.com/office/drawing/2014/main" id="{24122213-793E-454B-91F0-4A00F29F4B7B}"/>
              </a:ext>
            </a:extLst>
          </p:cNvPr>
          <p:cNvSpPr txBox="1"/>
          <p:nvPr/>
        </p:nvSpPr>
        <p:spPr>
          <a:xfrm>
            <a:off x="533400" y="228600"/>
            <a:ext cx="8153400" cy="830997"/>
          </a:xfrm>
          <a:prstGeom prst="rect">
            <a:avLst/>
          </a:prstGeom>
          <a:noFill/>
        </p:spPr>
        <p:txBody>
          <a:bodyPr wrap="square">
            <a:spAutoFit/>
          </a:bodyPr>
          <a:lstStyle/>
          <a:p>
            <a:r>
              <a:rPr lang="en-US" sz="2400" b="1" dirty="0">
                <a:ln>
                  <a:solidFill>
                    <a:srgbClr val="FFFF00"/>
                  </a:solidFill>
                </a:ln>
                <a:solidFill>
                  <a:srgbClr val="FFFF00"/>
                </a:solidFill>
              </a:rPr>
              <a:t>Chapter-</a:t>
            </a:r>
            <a:r>
              <a:rPr lang="en-US" sz="2400" b="1" dirty="0">
                <a:ln>
                  <a:solidFill>
                    <a:srgbClr val="FFFF00"/>
                  </a:solidFill>
                </a:ln>
                <a:solidFill>
                  <a:srgbClr val="FFFF00"/>
                </a:solidFill>
                <a:latin typeface="+mj-lt"/>
              </a:rPr>
              <a:t>5      </a:t>
            </a:r>
          </a:p>
          <a:p>
            <a:pPr algn="ctr"/>
            <a:r>
              <a:rPr lang="en-US" sz="2400" b="1" dirty="0">
                <a:ln>
                  <a:solidFill>
                    <a:srgbClr val="FFFF00"/>
                  </a:solidFill>
                </a:ln>
                <a:solidFill>
                  <a:srgbClr val="FFFF00"/>
                </a:solidFill>
              </a:rPr>
              <a:t>System Implementation</a:t>
            </a:r>
            <a:endParaRPr lang="en-US" sz="2400" b="0" dirty="0">
              <a:ln>
                <a:solidFill>
                  <a:srgbClr val="FFFF00"/>
                </a:solidFill>
              </a:ln>
              <a:solidFill>
                <a:srgbClr val="FFFF00"/>
              </a:solidFill>
            </a:endParaRPr>
          </a:p>
        </p:txBody>
      </p:sp>
      <p:sp>
        <p:nvSpPr>
          <p:cNvPr id="8" name="TextBox 7">
            <a:extLst>
              <a:ext uri="{FF2B5EF4-FFF2-40B4-BE49-F238E27FC236}">
                <a16:creationId xmlns:a16="http://schemas.microsoft.com/office/drawing/2014/main" id="{108FE079-FE2E-4D5F-897D-9DF0173CF6F3}"/>
              </a:ext>
            </a:extLst>
          </p:cNvPr>
          <p:cNvSpPr txBox="1"/>
          <p:nvPr/>
        </p:nvSpPr>
        <p:spPr>
          <a:xfrm>
            <a:off x="533400" y="1752600"/>
            <a:ext cx="8153400" cy="2919004"/>
          </a:xfrm>
          <a:prstGeom prst="rect">
            <a:avLst/>
          </a:prstGeom>
          <a:noFill/>
        </p:spPr>
        <p:txBody>
          <a:bodyPr wrap="square">
            <a:spAutoFit/>
          </a:bodyPr>
          <a:lstStyle/>
          <a:p>
            <a:pPr algn="just" fontAlgn="base">
              <a:lnSpc>
                <a:spcPct val="115000"/>
              </a:lnSpc>
              <a:spcAft>
                <a:spcPts val="800"/>
              </a:spcAft>
            </a:pPr>
            <a:r>
              <a:rPr lang="en-IN" dirty="0">
                <a:solidFill>
                  <a:schemeClr val="bg1"/>
                </a:solidFill>
              </a:rPr>
              <a:t>The project is implemented by including the following:</a:t>
            </a:r>
          </a:p>
          <a:p>
            <a:pPr marL="285750" indent="-285750" algn="just" fontAlgn="base">
              <a:lnSpc>
                <a:spcPct val="115000"/>
              </a:lnSpc>
              <a:spcAft>
                <a:spcPts val="800"/>
              </a:spcAft>
              <a:buFont typeface="Arial" panose="020B0604020202020204" pitchFamily="34" charset="0"/>
              <a:buChar char="•"/>
            </a:pPr>
            <a:r>
              <a:rPr lang="en-IN" dirty="0">
                <a:solidFill>
                  <a:schemeClr val="bg1"/>
                </a:solidFill>
              </a:rPr>
              <a:t>Header files included are as shown:</a:t>
            </a:r>
          </a:p>
          <a:p>
            <a:pPr marL="285750" indent="-285750" algn="just" fontAlgn="base">
              <a:lnSpc>
                <a:spcPct val="115000"/>
              </a:lnSpc>
              <a:spcAft>
                <a:spcPts val="800"/>
              </a:spcAft>
              <a:buFont typeface="Arial" panose="020B0604020202020204" pitchFamily="34" charset="0"/>
              <a:buChar char="•"/>
            </a:pPr>
            <a:endParaRPr lang="en-IN" dirty="0">
              <a:solidFill>
                <a:schemeClr val="bg1"/>
              </a:solidFill>
            </a:endParaRPr>
          </a:p>
          <a:p>
            <a:pPr marL="285750" indent="-285750" algn="just" fontAlgn="base">
              <a:lnSpc>
                <a:spcPct val="115000"/>
              </a:lnSpc>
              <a:spcAft>
                <a:spcPts val="800"/>
              </a:spcAft>
              <a:buFont typeface="Arial" panose="020B0604020202020204" pitchFamily="34" charset="0"/>
              <a:buChar char="•"/>
            </a:pPr>
            <a:endParaRPr lang="en-IN" dirty="0">
              <a:solidFill>
                <a:schemeClr val="bg1"/>
              </a:solidFill>
            </a:endParaRPr>
          </a:p>
          <a:p>
            <a:pPr marL="285750" indent="-285750" algn="just" fontAlgn="base">
              <a:lnSpc>
                <a:spcPct val="115000"/>
              </a:lnSpc>
              <a:spcAft>
                <a:spcPts val="800"/>
              </a:spcAft>
              <a:buFont typeface="Arial" panose="020B0604020202020204" pitchFamily="34" charset="0"/>
              <a:buChar char="•"/>
            </a:pPr>
            <a:endParaRPr lang="en-IN" dirty="0">
              <a:solidFill>
                <a:schemeClr val="bg1"/>
              </a:solidFill>
            </a:endParaRPr>
          </a:p>
          <a:p>
            <a:pPr marL="285750" indent="-285750" algn="just" fontAlgn="base">
              <a:lnSpc>
                <a:spcPct val="115000"/>
              </a:lnSpc>
              <a:spcAft>
                <a:spcPts val="800"/>
              </a:spcAft>
              <a:buFont typeface="Arial" panose="020B0604020202020204" pitchFamily="34" charset="0"/>
              <a:buChar char="•"/>
            </a:pPr>
            <a:r>
              <a:rPr lang="en-IN" dirty="0">
                <a:solidFill>
                  <a:schemeClr val="bg1"/>
                </a:solidFill>
              </a:rPr>
              <a:t>The User’s choice is collected using </a:t>
            </a:r>
            <a:r>
              <a:rPr lang="en-IN" dirty="0" err="1">
                <a:solidFill>
                  <a:schemeClr val="bg1"/>
                </a:solidFill>
              </a:rPr>
              <a:t>scanf</a:t>
            </a:r>
            <a:r>
              <a:rPr lang="en-IN" dirty="0">
                <a:solidFill>
                  <a:schemeClr val="bg1"/>
                </a:solidFill>
              </a:rPr>
              <a:t>() as shown:</a:t>
            </a:r>
          </a:p>
          <a:p>
            <a:pPr marL="285750" indent="-285750" algn="just" fontAlgn="base">
              <a:lnSpc>
                <a:spcPct val="115000"/>
              </a:lnSpc>
              <a:spcAft>
                <a:spcPts val="800"/>
              </a:spcAft>
              <a:buFont typeface="Arial" panose="020B0604020202020204" pitchFamily="34" charset="0"/>
              <a:buChar char="•"/>
            </a:pPr>
            <a:endParaRPr lang="en-IN" dirty="0">
              <a:solidFill>
                <a:schemeClr val="bg1"/>
              </a:solidFill>
            </a:endParaRPr>
          </a:p>
        </p:txBody>
      </p:sp>
      <p:pic>
        <p:nvPicPr>
          <p:cNvPr id="9" name="Picture 8">
            <a:extLst>
              <a:ext uri="{FF2B5EF4-FFF2-40B4-BE49-F238E27FC236}">
                <a16:creationId xmlns:a16="http://schemas.microsoft.com/office/drawing/2014/main" id="{FD8ECF3B-7344-46B8-A9AF-464C7D1871BB}"/>
              </a:ext>
            </a:extLst>
          </p:cNvPr>
          <p:cNvPicPr>
            <a:picLocks noChangeAspect="1"/>
          </p:cNvPicPr>
          <p:nvPr/>
        </p:nvPicPr>
        <p:blipFill>
          <a:blip r:embed="rId3"/>
          <a:stretch>
            <a:fillRect/>
          </a:stretch>
        </p:blipFill>
        <p:spPr>
          <a:xfrm>
            <a:off x="2438400" y="2667000"/>
            <a:ext cx="3750084" cy="963930"/>
          </a:xfrm>
          <a:prstGeom prst="rect">
            <a:avLst/>
          </a:prstGeom>
          <a:ln w="12700">
            <a:solidFill>
              <a:schemeClr val="tx1"/>
            </a:solidFill>
          </a:ln>
        </p:spPr>
      </p:pic>
      <p:pic>
        <p:nvPicPr>
          <p:cNvPr id="11" name="Picture 10">
            <a:extLst>
              <a:ext uri="{FF2B5EF4-FFF2-40B4-BE49-F238E27FC236}">
                <a16:creationId xmlns:a16="http://schemas.microsoft.com/office/drawing/2014/main" id="{A5917127-77A6-44D0-8380-05E2423BCAE5}"/>
              </a:ext>
            </a:extLst>
          </p:cNvPr>
          <p:cNvPicPr>
            <a:picLocks noChangeAspect="1"/>
          </p:cNvPicPr>
          <p:nvPr/>
        </p:nvPicPr>
        <p:blipFill>
          <a:blip r:embed="rId4"/>
          <a:stretch>
            <a:fillRect/>
          </a:stretch>
        </p:blipFill>
        <p:spPr>
          <a:xfrm>
            <a:off x="1447800" y="4495800"/>
            <a:ext cx="6153087" cy="963930"/>
          </a:xfrm>
          <a:prstGeom prst="rect">
            <a:avLst/>
          </a:prstGeom>
          <a:ln w="12700">
            <a:solidFill>
              <a:schemeClr val="tx1"/>
            </a:solidFill>
          </a:ln>
        </p:spPr>
      </p:pic>
    </p:spTree>
    <p:extLst>
      <p:ext uri="{BB962C8B-B14F-4D97-AF65-F5344CB8AC3E}">
        <p14:creationId xmlns:p14="http://schemas.microsoft.com/office/powerpoint/2010/main" val="34608994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194</TotalTime>
  <Words>864</Words>
  <Application>Microsoft Office PowerPoint</Application>
  <PresentationFormat>On-screen Show (4:3)</PresentationFormat>
  <Paragraphs>115</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Constantia</vt:lpstr>
      <vt:lpstr>Symbol</vt:lpstr>
      <vt:lpstr>Wingdings 2</vt:lpstr>
      <vt:lpstr>Flow</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harish</dc:creator>
  <cp:lastModifiedBy>Jenil Padshala</cp:lastModifiedBy>
  <cp:revision>26</cp:revision>
  <dcterms:created xsi:type="dcterms:W3CDTF">2021-11-26T14:35:58Z</dcterms:created>
  <dcterms:modified xsi:type="dcterms:W3CDTF">2021-12-27T04:31:52Z</dcterms:modified>
</cp:coreProperties>
</file>